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87" r:id="rId3"/>
    <p:sldId id="480" r:id="rId4"/>
    <p:sldId id="481" r:id="rId5"/>
    <p:sldId id="257" r:id="rId6"/>
    <p:sldId id="488" r:id="rId7"/>
    <p:sldId id="483" r:id="rId8"/>
    <p:sldId id="717" r:id="rId9"/>
    <p:sldId id="732" r:id="rId10"/>
    <p:sldId id="733" r:id="rId11"/>
    <p:sldId id="730" r:id="rId12"/>
    <p:sldId id="740" r:id="rId13"/>
    <p:sldId id="260" r:id="rId14"/>
    <p:sldId id="494" r:id="rId15"/>
    <p:sldId id="759" r:id="rId16"/>
    <p:sldId id="760" r:id="rId17"/>
    <p:sldId id="682" r:id="rId18"/>
    <p:sldId id="736" r:id="rId19"/>
    <p:sldId id="489" r:id="rId20"/>
    <p:sldId id="761" r:id="rId21"/>
    <p:sldId id="72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75510"/>
  </p:normalViewPr>
  <p:slideViewPr>
    <p:cSldViewPr snapToGrid="0">
      <p:cViewPr varScale="1">
        <p:scale>
          <a:sx n="95" d="100"/>
          <a:sy n="95" d="100"/>
        </p:scale>
        <p:origin x="752" y="176"/>
      </p:cViewPr>
      <p:guideLst/>
    </p:cSldViewPr>
  </p:slideViewPr>
  <p:outlineViewPr>
    <p:cViewPr>
      <p:scale>
        <a:sx n="30" d="100"/>
        <a:sy n="30"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image" Target="../media/image58.png"/><Relationship Id="rId5" Type="http://schemas.openxmlformats.org/officeDocument/2006/relationships/image" Target="../media/image62.svg"/><Relationship Id="rId4" Type="http://schemas.openxmlformats.org/officeDocument/2006/relationships/image" Target="../media/image6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image" Target="../media/image58.png"/><Relationship Id="rId5" Type="http://schemas.openxmlformats.org/officeDocument/2006/relationships/image" Target="../media/image62.svg"/><Relationship Id="rId4"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1A3129-4383-43F7-944E-9C955AB3D910}"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154C64AB-3088-4CEE-99A6-DB92838D26AB}">
      <dgm:prSet/>
      <dgm:spPr/>
      <dgm:t>
        <a:bodyPr/>
        <a:lstStyle/>
        <a:p>
          <a:r>
            <a:rPr lang="en-GB" i="0"/>
            <a:t>Tracking disease outbreaks</a:t>
          </a:r>
          <a:endParaRPr lang="en-US"/>
        </a:p>
      </dgm:t>
    </dgm:pt>
    <dgm:pt modelId="{5177FBBC-A5FC-40AB-828F-A43E74AAB04E}" type="parTrans" cxnId="{33FAC2D8-501E-4110-AF98-AA4124450E3C}">
      <dgm:prSet/>
      <dgm:spPr/>
      <dgm:t>
        <a:bodyPr/>
        <a:lstStyle/>
        <a:p>
          <a:endParaRPr lang="en-US"/>
        </a:p>
      </dgm:t>
    </dgm:pt>
    <dgm:pt modelId="{3B0E49ED-C1DA-4265-9591-3947E3564D74}" type="sibTrans" cxnId="{33FAC2D8-501E-4110-AF98-AA4124450E3C}">
      <dgm:prSet/>
      <dgm:spPr/>
      <dgm:t>
        <a:bodyPr/>
        <a:lstStyle/>
        <a:p>
          <a:endParaRPr lang="en-US"/>
        </a:p>
      </dgm:t>
    </dgm:pt>
    <dgm:pt modelId="{939E5B8A-F023-41C6-8C16-DCF50DC591D9}">
      <dgm:prSet/>
      <dgm:spPr/>
      <dgm:t>
        <a:bodyPr/>
        <a:lstStyle/>
        <a:p>
          <a:r>
            <a:rPr lang="en-GB" i="0" dirty="0"/>
            <a:t>Detecting and monitoring genetic variants</a:t>
          </a:r>
          <a:endParaRPr lang="en-US" dirty="0"/>
        </a:p>
      </dgm:t>
    </dgm:pt>
    <dgm:pt modelId="{41589AD8-BAF0-4E35-9C12-7798CF3682CC}" type="parTrans" cxnId="{16F192FE-EC42-431B-8F6A-9CDA1422B881}">
      <dgm:prSet/>
      <dgm:spPr/>
      <dgm:t>
        <a:bodyPr/>
        <a:lstStyle/>
        <a:p>
          <a:endParaRPr lang="en-US"/>
        </a:p>
      </dgm:t>
    </dgm:pt>
    <dgm:pt modelId="{11872892-176C-4E3C-B988-383290CD4A65}" type="sibTrans" cxnId="{16F192FE-EC42-431B-8F6A-9CDA1422B881}">
      <dgm:prSet/>
      <dgm:spPr/>
      <dgm:t>
        <a:bodyPr/>
        <a:lstStyle/>
        <a:p>
          <a:endParaRPr lang="en-US"/>
        </a:p>
      </dgm:t>
    </dgm:pt>
    <dgm:pt modelId="{F8005BF3-0852-4206-9DC1-7329C3ADAE83}">
      <dgm:prSet/>
      <dgm:spPr/>
      <dgm:t>
        <a:bodyPr/>
        <a:lstStyle/>
        <a:p>
          <a:r>
            <a:rPr lang="en-GB" i="0" dirty="0"/>
            <a:t>Understanding transmission dynamics</a:t>
          </a:r>
          <a:endParaRPr lang="en-US" dirty="0"/>
        </a:p>
      </dgm:t>
    </dgm:pt>
    <dgm:pt modelId="{BF016C02-988B-48DB-997C-EB712BC3A285}" type="parTrans" cxnId="{FE544B4A-0786-4B26-8A98-E6D7A4D6D676}">
      <dgm:prSet/>
      <dgm:spPr/>
      <dgm:t>
        <a:bodyPr/>
        <a:lstStyle/>
        <a:p>
          <a:endParaRPr lang="en-US"/>
        </a:p>
      </dgm:t>
    </dgm:pt>
    <dgm:pt modelId="{4D1014A4-0184-49EE-AB6D-871E2014BA7A}" type="sibTrans" cxnId="{FE544B4A-0786-4B26-8A98-E6D7A4D6D676}">
      <dgm:prSet/>
      <dgm:spPr/>
      <dgm:t>
        <a:bodyPr/>
        <a:lstStyle/>
        <a:p>
          <a:endParaRPr lang="en-US"/>
        </a:p>
      </dgm:t>
    </dgm:pt>
    <dgm:pt modelId="{DAB635D0-94C1-414B-B8F5-A955A64C9D90}">
      <dgm:prSet/>
      <dgm:spPr/>
      <dgm:t>
        <a:bodyPr/>
        <a:lstStyle/>
        <a:p>
          <a:r>
            <a:rPr lang="en-GB" i="0"/>
            <a:t>Drug resistance monitoring</a:t>
          </a:r>
          <a:endParaRPr lang="en-US"/>
        </a:p>
      </dgm:t>
    </dgm:pt>
    <dgm:pt modelId="{3FCF050D-82D8-4D0A-8071-90387AD00585}" type="parTrans" cxnId="{783ABA03-C1E0-493C-9F15-2563AF86C2C1}">
      <dgm:prSet/>
      <dgm:spPr/>
      <dgm:t>
        <a:bodyPr/>
        <a:lstStyle/>
        <a:p>
          <a:endParaRPr lang="en-US"/>
        </a:p>
      </dgm:t>
    </dgm:pt>
    <dgm:pt modelId="{DFD996A2-D4B0-4569-B43A-9D8683C817BC}" type="sibTrans" cxnId="{783ABA03-C1E0-493C-9F15-2563AF86C2C1}">
      <dgm:prSet/>
      <dgm:spPr/>
      <dgm:t>
        <a:bodyPr/>
        <a:lstStyle/>
        <a:p>
          <a:endParaRPr lang="en-US"/>
        </a:p>
      </dgm:t>
    </dgm:pt>
    <dgm:pt modelId="{EBD8B2D3-70B5-46F3-8C78-BB4B0E326EA7}">
      <dgm:prSet/>
      <dgm:spPr/>
      <dgm:t>
        <a:bodyPr/>
        <a:lstStyle/>
        <a:p>
          <a:r>
            <a:rPr lang="en-GB" i="0" dirty="0"/>
            <a:t>Vaccine development and efficacy monitoring</a:t>
          </a:r>
          <a:endParaRPr lang="en-US" dirty="0"/>
        </a:p>
      </dgm:t>
    </dgm:pt>
    <dgm:pt modelId="{7DA1FEAC-595F-4867-894C-D44463D976B8}" type="parTrans" cxnId="{9AF19243-AE33-43FD-B8EB-AC806858BE18}">
      <dgm:prSet/>
      <dgm:spPr/>
      <dgm:t>
        <a:bodyPr/>
        <a:lstStyle/>
        <a:p>
          <a:endParaRPr lang="en-US"/>
        </a:p>
      </dgm:t>
    </dgm:pt>
    <dgm:pt modelId="{686BF2A1-B71A-468F-808B-E2E5E9C19702}" type="sibTrans" cxnId="{9AF19243-AE33-43FD-B8EB-AC806858BE18}">
      <dgm:prSet/>
      <dgm:spPr/>
      <dgm:t>
        <a:bodyPr/>
        <a:lstStyle/>
        <a:p>
          <a:endParaRPr lang="en-US"/>
        </a:p>
      </dgm:t>
    </dgm:pt>
    <dgm:pt modelId="{05BD4B76-D9D6-4ED1-B6AE-504734B97C0A}">
      <dgm:prSet/>
      <dgm:spPr/>
      <dgm:t>
        <a:bodyPr/>
        <a:lstStyle/>
        <a:p>
          <a:r>
            <a:rPr lang="en-GB" i="0" dirty="0"/>
            <a:t>Understanding pathogen evolution</a:t>
          </a:r>
          <a:endParaRPr lang="en-US" dirty="0"/>
        </a:p>
      </dgm:t>
    </dgm:pt>
    <dgm:pt modelId="{2B2CF4DC-6932-47F1-876B-83B48B65301C}" type="parTrans" cxnId="{B32F9FC5-3B88-49BE-ABE5-F6D4A1C16B91}">
      <dgm:prSet/>
      <dgm:spPr/>
      <dgm:t>
        <a:bodyPr/>
        <a:lstStyle/>
        <a:p>
          <a:endParaRPr lang="en-US"/>
        </a:p>
      </dgm:t>
    </dgm:pt>
    <dgm:pt modelId="{A4B3FBA2-10E1-4249-8093-3D1CDA1DE090}" type="sibTrans" cxnId="{B32F9FC5-3B88-49BE-ABE5-F6D4A1C16B91}">
      <dgm:prSet/>
      <dgm:spPr/>
      <dgm:t>
        <a:bodyPr/>
        <a:lstStyle/>
        <a:p>
          <a:endParaRPr lang="en-US"/>
        </a:p>
      </dgm:t>
    </dgm:pt>
    <dgm:pt modelId="{4AF1AFC4-E3B6-4E4A-B4F7-95BDE5E595B0}">
      <dgm:prSet/>
      <dgm:spPr/>
      <dgm:t>
        <a:bodyPr/>
        <a:lstStyle/>
        <a:p>
          <a:r>
            <a:rPr lang="en-US" dirty="0"/>
            <a:t>Tailor interventions and public health measures</a:t>
          </a:r>
        </a:p>
      </dgm:t>
    </dgm:pt>
    <dgm:pt modelId="{63E19917-C9B2-794D-8520-C54F407929B6}" type="parTrans" cxnId="{877045D3-9D72-5E4E-99D6-574C2F0C4EA5}">
      <dgm:prSet/>
      <dgm:spPr/>
      <dgm:t>
        <a:bodyPr/>
        <a:lstStyle/>
        <a:p>
          <a:endParaRPr lang="en-GB"/>
        </a:p>
      </dgm:t>
    </dgm:pt>
    <dgm:pt modelId="{5A419BBB-3E34-9E43-B687-8A1B09C6CBE3}" type="sibTrans" cxnId="{877045D3-9D72-5E4E-99D6-574C2F0C4EA5}">
      <dgm:prSet/>
      <dgm:spPr/>
      <dgm:t>
        <a:bodyPr/>
        <a:lstStyle/>
        <a:p>
          <a:endParaRPr lang="en-GB"/>
        </a:p>
      </dgm:t>
    </dgm:pt>
    <dgm:pt modelId="{0EF1B7CA-B619-674F-B7AB-ADEFFC8C3AAC}" type="pres">
      <dgm:prSet presAssocID="{171A3129-4383-43F7-944E-9C955AB3D910}" presName="diagram" presStyleCnt="0">
        <dgm:presLayoutVars>
          <dgm:dir/>
          <dgm:resizeHandles val="exact"/>
        </dgm:presLayoutVars>
      </dgm:prSet>
      <dgm:spPr/>
    </dgm:pt>
    <dgm:pt modelId="{2C987757-D477-0341-998E-388CE4798A71}" type="pres">
      <dgm:prSet presAssocID="{154C64AB-3088-4CEE-99A6-DB92838D26AB}" presName="node" presStyleLbl="node1" presStyleIdx="0" presStyleCnt="7">
        <dgm:presLayoutVars>
          <dgm:bulletEnabled val="1"/>
        </dgm:presLayoutVars>
      </dgm:prSet>
      <dgm:spPr/>
    </dgm:pt>
    <dgm:pt modelId="{DF9E6279-32FA-834C-9D57-83323483935B}" type="pres">
      <dgm:prSet presAssocID="{3B0E49ED-C1DA-4265-9591-3947E3564D74}" presName="sibTrans" presStyleCnt="0"/>
      <dgm:spPr/>
    </dgm:pt>
    <dgm:pt modelId="{9558F070-A8DB-0648-B161-63BF977BCFEB}" type="pres">
      <dgm:prSet presAssocID="{939E5B8A-F023-41C6-8C16-DCF50DC591D9}" presName="node" presStyleLbl="node1" presStyleIdx="1" presStyleCnt="7">
        <dgm:presLayoutVars>
          <dgm:bulletEnabled val="1"/>
        </dgm:presLayoutVars>
      </dgm:prSet>
      <dgm:spPr/>
    </dgm:pt>
    <dgm:pt modelId="{799FFA66-C484-4747-B3FE-35E3E03A08FC}" type="pres">
      <dgm:prSet presAssocID="{11872892-176C-4E3C-B988-383290CD4A65}" presName="sibTrans" presStyleCnt="0"/>
      <dgm:spPr/>
    </dgm:pt>
    <dgm:pt modelId="{80294BEC-0504-1449-BF36-91BA88570B6E}" type="pres">
      <dgm:prSet presAssocID="{F8005BF3-0852-4206-9DC1-7329C3ADAE83}" presName="node" presStyleLbl="node1" presStyleIdx="2" presStyleCnt="7">
        <dgm:presLayoutVars>
          <dgm:bulletEnabled val="1"/>
        </dgm:presLayoutVars>
      </dgm:prSet>
      <dgm:spPr/>
    </dgm:pt>
    <dgm:pt modelId="{B3BA3A40-01B3-4A42-B846-6819D726EDE0}" type="pres">
      <dgm:prSet presAssocID="{4D1014A4-0184-49EE-AB6D-871E2014BA7A}" presName="sibTrans" presStyleCnt="0"/>
      <dgm:spPr/>
    </dgm:pt>
    <dgm:pt modelId="{E397A285-9CF6-2C4D-B124-CD7D6797C448}" type="pres">
      <dgm:prSet presAssocID="{DAB635D0-94C1-414B-B8F5-A955A64C9D90}" presName="node" presStyleLbl="node1" presStyleIdx="3" presStyleCnt="7">
        <dgm:presLayoutVars>
          <dgm:bulletEnabled val="1"/>
        </dgm:presLayoutVars>
      </dgm:prSet>
      <dgm:spPr/>
    </dgm:pt>
    <dgm:pt modelId="{CBC86D3E-3B8F-C24C-8686-D217DB806400}" type="pres">
      <dgm:prSet presAssocID="{DFD996A2-D4B0-4569-B43A-9D8683C817BC}" presName="sibTrans" presStyleCnt="0"/>
      <dgm:spPr/>
    </dgm:pt>
    <dgm:pt modelId="{56C1538A-39ED-B24C-B4B8-95F216E327BD}" type="pres">
      <dgm:prSet presAssocID="{EBD8B2D3-70B5-46F3-8C78-BB4B0E326EA7}" presName="node" presStyleLbl="node1" presStyleIdx="4" presStyleCnt="7">
        <dgm:presLayoutVars>
          <dgm:bulletEnabled val="1"/>
        </dgm:presLayoutVars>
      </dgm:prSet>
      <dgm:spPr/>
    </dgm:pt>
    <dgm:pt modelId="{9CF5FF60-7CAC-9C48-98B5-551B7CE18B3C}" type="pres">
      <dgm:prSet presAssocID="{686BF2A1-B71A-468F-808B-E2E5E9C19702}" presName="sibTrans" presStyleCnt="0"/>
      <dgm:spPr/>
    </dgm:pt>
    <dgm:pt modelId="{7F2C6CC2-51FB-CE4E-AC26-7E6DA82C3B53}" type="pres">
      <dgm:prSet presAssocID="{05BD4B76-D9D6-4ED1-B6AE-504734B97C0A}" presName="node" presStyleLbl="node1" presStyleIdx="5" presStyleCnt="7">
        <dgm:presLayoutVars>
          <dgm:bulletEnabled val="1"/>
        </dgm:presLayoutVars>
      </dgm:prSet>
      <dgm:spPr/>
    </dgm:pt>
    <dgm:pt modelId="{26816FDB-5B3A-D541-8734-357D5FBE1A13}" type="pres">
      <dgm:prSet presAssocID="{A4B3FBA2-10E1-4249-8093-3D1CDA1DE090}" presName="sibTrans" presStyleCnt="0"/>
      <dgm:spPr/>
    </dgm:pt>
    <dgm:pt modelId="{E9E8243F-62CB-EC47-B7F1-620664F41C10}" type="pres">
      <dgm:prSet presAssocID="{4AF1AFC4-E3B6-4E4A-B4F7-95BDE5E595B0}" presName="node" presStyleLbl="node1" presStyleIdx="6" presStyleCnt="7">
        <dgm:presLayoutVars>
          <dgm:bulletEnabled val="1"/>
        </dgm:presLayoutVars>
      </dgm:prSet>
      <dgm:spPr/>
    </dgm:pt>
  </dgm:ptLst>
  <dgm:cxnLst>
    <dgm:cxn modelId="{783ABA03-C1E0-493C-9F15-2563AF86C2C1}" srcId="{171A3129-4383-43F7-944E-9C955AB3D910}" destId="{DAB635D0-94C1-414B-B8F5-A955A64C9D90}" srcOrd="3" destOrd="0" parTransId="{3FCF050D-82D8-4D0A-8071-90387AD00585}" sibTransId="{DFD996A2-D4B0-4569-B43A-9D8683C817BC}"/>
    <dgm:cxn modelId="{6698C113-B285-5841-8718-5C834C9B1401}" type="presOf" srcId="{05BD4B76-D9D6-4ED1-B6AE-504734B97C0A}" destId="{7F2C6CC2-51FB-CE4E-AC26-7E6DA82C3B53}" srcOrd="0" destOrd="0" presId="urn:microsoft.com/office/officeart/2005/8/layout/default"/>
    <dgm:cxn modelId="{44214C25-9149-694C-A437-094BA0C770C3}" type="presOf" srcId="{F8005BF3-0852-4206-9DC1-7329C3ADAE83}" destId="{80294BEC-0504-1449-BF36-91BA88570B6E}" srcOrd="0" destOrd="0" presId="urn:microsoft.com/office/officeart/2005/8/layout/default"/>
    <dgm:cxn modelId="{505A7338-8332-F94F-9931-DACD8B13A9F2}" type="presOf" srcId="{DAB635D0-94C1-414B-B8F5-A955A64C9D90}" destId="{E397A285-9CF6-2C4D-B124-CD7D6797C448}" srcOrd="0" destOrd="0" presId="urn:microsoft.com/office/officeart/2005/8/layout/default"/>
    <dgm:cxn modelId="{9AF19243-AE33-43FD-B8EB-AC806858BE18}" srcId="{171A3129-4383-43F7-944E-9C955AB3D910}" destId="{EBD8B2D3-70B5-46F3-8C78-BB4B0E326EA7}" srcOrd="4" destOrd="0" parTransId="{7DA1FEAC-595F-4867-894C-D44463D976B8}" sibTransId="{686BF2A1-B71A-468F-808B-E2E5E9C19702}"/>
    <dgm:cxn modelId="{FE544B4A-0786-4B26-8A98-E6D7A4D6D676}" srcId="{171A3129-4383-43F7-944E-9C955AB3D910}" destId="{F8005BF3-0852-4206-9DC1-7329C3ADAE83}" srcOrd="2" destOrd="0" parTransId="{BF016C02-988B-48DB-997C-EB712BC3A285}" sibTransId="{4D1014A4-0184-49EE-AB6D-871E2014BA7A}"/>
    <dgm:cxn modelId="{08D46178-C8A5-AD40-A7F0-6991BBD2BC4C}" type="presOf" srcId="{939E5B8A-F023-41C6-8C16-DCF50DC591D9}" destId="{9558F070-A8DB-0648-B161-63BF977BCFEB}" srcOrd="0" destOrd="0" presId="urn:microsoft.com/office/officeart/2005/8/layout/default"/>
    <dgm:cxn modelId="{2043FF8C-7C45-D444-861C-82A307077457}" type="presOf" srcId="{4AF1AFC4-E3B6-4E4A-B4F7-95BDE5E595B0}" destId="{E9E8243F-62CB-EC47-B7F1-620664F41C10}" srcOrd="0" destOrd="0" presId="urn:microsoft.com/office/officeart/2005/8/layout/default"/>
    <dgm:cxn modelId="{8D57ED9F-A0FD-4B44-A030-1BC86314A725}" type="presOf" srcId="{171A3129-4383-43F7-944E-9C955AB3D910}" destId="{0EF1B7CA-B619-674F-B7AB-ADEFFC8C3AAC}" srcOrd="0" destOrd="0" presId="urn:microsoft.com/office/officeart/2005/8/layout/default"/>
    <dgm:cxn modelId="{9E8385BA-A186-104D-9B71-E1757DBC272D}" type="presOf" srcId="{154C64AB-3088-4CEE-99A6-DB92838D26AB}" destId="{2C987757-D477-0341-998E-388CE4798A71}" srcOrd="0" destOrd="0" presId="urn:microsoft.com/office/officeart/2005/8/layout/default"/>
    <dgm:cxn modelId="{B32F9FC5-3B88-49BE-ABE5-F6D4A1C16B91}" srcId="{171A3129-4383-43F7-944E-9C955AB3D910}" destId="{05BD4B76-D9D6-4ED1-B6AE-504734B97C0A}" srcOrd="5" destOrd="0" parTransId="{2B2CF4DC-6932-47F1-876B-83B48B65301C}" sibTransId="{A4B3FBA2-10E1-4249-8093-3D1CDA1DE090}"/>
    <dgm:cxn modelId="{877045D3-9D72-5E4E-99D6-574C2F0C4EA5}" srcId="{171A3129-4383-43F7-944E-9C955AB3D910}" destId="{4AF1AFC4-E3B6-4E4A-B4F7-95BDE5E595B0}" srcOrd="6" destOrd="0" parTransId="{63E19917-C9B2-794D-8520-C54F407929B6}" sibTransId="{5A419BBB-3E34-9E43-B687-8A1B09C6CBE3}"/>
    <dgm:cxn modelId="{33FAC2D8-501E-4110-AF98-AA4124450E3C}" srcId="{171A3129-4383-43F7-944E-9C955AB3D910}" destId="{154C64AB-3088-4CEE-99A6-DB92838D26AB}" srcOrd="0" destOrd="0" parTransId="{5177FBBC-A5FC-40AB-828F-A43E74AAB04E}" sibTransId="{3B0E49ED-C1DA-4265-9591-3947E3564D74}"/>
    <dgm:cxn modelId="{61BA66F9-54CD-334D-96D6-65294488F265}" type="presOf" srcId="{EBD8B2D3-70B5-46F3-8C78-BB4B0E326EA7}" destId="{56C1538A-39ED-B24C-B4B8-95F216E327BD}" srcOrd="0" destOrd="0" presId="urn:microsoft.com/office/officeart/2005/8/layout/default"/>
    <dgm:cxn modelId="{16F192FE-EC42-431B-8F6A-9CDA1422B881}" srcId="{171A3129-4383-43F7-944E-9C955AB3D910}" destId="{939E5B8A-F023-41C6-8C16-DCF50DC591D9}" srcOrd="1" destOrd="0" parTransId="{41589AD8-BAF0-4E35-9C12-7798CF3682CC}" sibTransId="{11872892-176C-4E3C-B988-383290CD4A65}"/>
    <dgm:cxn modelId="{042AA393-3E22-AB4D-8ED5-3CC51D9EC288}" type="presParOf" srcId="{0EF1B7CA-B619-674F-B7AB-ADEFFC8C3AAC}" destId="{2C987757-D477-0341-998E-388CE4798A71}" srcOrd="0" destOrd="0" presId="urn:microsoft.com/office/officeart/2005/8/layout/default"/>
    <dgm:cxn modelId="{D2288B45-99A6-BD4E-9416-4F6D4DCC93AF}" type="presParOf" srcId="{0EF1B7CA-B619-674F-B7AB-ADEFFC8C3AAC}" destId="{DF9E6279-32FA-834C-9D57-83323483935B}" srcOrd="1" destOrd="0" presId="urn:microsoft.com/office/officeart/2005/8/layout/default"/>
    <dgm:cxn modelId="{2D8BA870-EFB5-D841-92E1-9F0B362FDCC3}" type="presParOf" srcId="{0EF1B7CA-B619-674F-B7AB-ADEFFC8C3AAC}" destId="{9558F070-A8DB-0648-B161-63BF977BCFEB}" srcOrd="2" destOrd="0" presId="urn:microsoft.com/office/officeart/2005/8/layout/default"/>
    <dgm:cxn modelId="{0ADEA845-A1E1-3147-A117-E20433FEF0B8}" type="presParOf" srcId="{0EF1B7CA-B619-674F-B7AB-ADEFFC8C3AAC}" destId="{799FFA66-C484-4747-B3FE-35E3E03A08FC}" srcOrd="3" destOrd="0" presId="urn:microsoft.com/office/officeart/2005/8/layout/default"/>
    <dgm:cxn modelId="{5FAA3E54-80C8-1945-984D-EFA6720DCB68}" type="presParOf" srcId="{0EF1B7CA-B619-674F-B7AB-ADEFFC8C3AAC}" destId="{80294BEC-0504-1449-BF36-91BA88570B6E}" srcOrd="4" destOrd="0" presId="urn:microsoft.com/office/officeart/2005/8/layout/default"/>
    <dgm:cxn modelId="{00B3E918-D87B-8C42-A4C2-94C3B04F866D}" type="presParOf" srcId="{0EF1B7CA-B619-674F-B7AB-ADEFFC8C3AAC}" destId="{B3BA3A40-01B3-4A42-B846-6819D726EDE0}" srcOrd="5" destOrd="0" presId="urn:microsoft.com/office/officeart/2005/8/layout/default"/>
    <dgm:cxn modelId="{6A95CA07-88D6-E74D-A952-B690CB10D4C6}" type="presParOf" srcId="{0EF1B7CA-B619-674F-B7AB-ADEFFC8C3AAC}" destId="{E397A285-9CF6-2C4D-B124-CD7D6797C448}" srcOrd="6" destOrd="0" presId="urn:microsoft.com/office/officeart/2005/8/layout/default"/>
    <dgm:cxn modelId="{C54C2080-9FC4-9C49-B75A-0C12CA5917EB}" type="presParOf" srcId="{0EF1B7CA-B619-674F-B7AB-ADEFFC8C3AAC}" destId="{CBC86D3E-3B8F-C24C-8686-D217DB806400}" srcOrd="7" destOrd="0" presId="urn:microsoft.com/office/officeart/2005/8/layout/default"/>
    <dgm:cxn modelId="{00B586B2-6A73-2649-8EF2-8F88E259B0ED}" type="presParOf" srcId="{0EF1B7CA-B619-674F-B7AB-ADEFFC8C3AAC}" destId="{56C1538A-39ED-B24C-B4B8-95F216E327BD}" srcOrd="8" destOrd="0" presId="urn:microsoft.com/office/officeart/2005/8/layout/default"/>
    <dgm:cxn modelId="{7CF1E5E5-CF8D-A949-8465-1B9BC43F8EF8}" type="presParOf" srcId="{0EF1B7CA-B619-674F-B7AB-ADEFFC8C3AAC}" destId="{9CF5FF60-7CAC-9C48-98B5-551B7CE18B3C}" srcOrd="9" destOrd="0" presId="urn:microsoft.com/office/officeart/2005/8/layout/default"/>
    <dgm:cxn modelId="{EA13E48A-1508-3E4F-8DB0-0D71E3B07FFE}" type="presParOf" srcId="{0EF1B7CA-B619-674F-B7AB-ADEFFC8C3AAC}" destId="{7F2C6CC2-51FB-CE4E-AC26-7E6DA82C3B53}" srcOrd="10" destOrd="0" presId="urn:microsoft.com/office/officeart/2005/8/layout/default"/>
    <dgm:cxn modelId="{3FA5DEE6-3591-FD44-8209-F8152CC066F2}" type="presParOf" srcId="{0EF1B7CA-B619-674F-B7AB-ADEFFC8C3AAC}" destId="{26816FDB-5B3A-D541-8734-357D5FBE1A13}" srcOrd="11" destOrd="0" presId="urn:microsoft.com/office/officeart/2005/8/layout/default"/>
    <dgm:cxn modelId="{2E77B099-3519-9348-A04A-21688CCAAAE2}" type="presParOf" srcId="{0EF1B7CA-B619-674F-B7AB-ADEFFC8C3AAC}" destId="{E9E8243F-62CB-EC47-B7F1-620664F41C10}"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665EDB-0F83-D248-A9C9-7873AAA53B78}" type="doc">
      <dgm:prSet loTypeId="urn:microsoft.com/office/officeart/2005/8/layout/hProcess11" loCatId="" qsTypeId="urn:microsoft.com/office/officeart/2005/8/quickstyle/simple4" qsCatId="simple" csTypeId="urn:microsoft.com/office/officeart/2005/8/colors/colorful2" csCatId="colorful" phldr="1"/>
      <dgm:spPr/>
    </dgm:pt>
    <dgm:pt modelId="{1D32D8D1-B15A-9748-BB2A-5B6C5E6D44F4}">
      <dgm:prSet phldrT="[Text]" custT="1"/>
      <dgm:spPr/>
      <dgm:t>
        <a:bodyPr/>
        <a:lstStyle/>
        <a:p>
          <a:r>
            <a:rPr lang="en-GB" sz="1300" b="1" i="1" dirty="0">
              <a:solidFill>
                <a:schemeClr val="accent2">
                  <a:lumMod val="75000"/>
                </a:schemeClr>
              </a:solidFill>
            </a:rPr>
            <a:t>Jun 2016- Jun 2017   </a:t>
          </a:r>
          <a:r>
            <a:rPr lang="en-GB" sz="1300" b="1" i="0" dirty="0">
              <a:solidFill>
                <a:schemeClr val="tx1"/>
              </a:solidFill>
            </a:rPr>
            <a:t>UK: </a:t>
          </a:r>
          <a:r>
            <a:rPr lang="en-GB" sz="1300" dirty="0"/>
            <a:t>Playing around with </a:t>
          </a:r>
          <a:r>
            <a:rPr lang="en-GB" sz="1300" dirty="0" err="1"/>
            <a:t>MinION</a:t>
          </a:r>
          <a:endParaRPr lang="en-GB" sz="1300" dirty="0"/>
        </a:p>
      </dgm:t>
    </dgm:pt>
    <dgm:pt modelId="{3F055F75-6FA2-5B46-ABF5-21F4BBDDFE94}" type="parTrans" cxnId="{60E1EEFB-CD6F-A244-B457-1CBD3B3FDCFE}">
      <dgm:prSet/>
      <dgm:spPr/>
      <dgm:t>
        <a:bodyPr/>
        <a:lstStyle/>
        <a:p>
          <a:endParaRPr lang="en-GB" sz="1300"/>
        </a:p>
      </dgm:t>
    </dgm:pt>
    <dgm:pt modelId="{9ABDE1B7-6981-4541-B4D0-371BED31D037}" type="sibTrans" cxnId="{60E1EEFB-CD6F-A244-B457-1CBD3B3FDCFE}">
      <dgm:prSet/>
      <dgm:spPr/>
      <dgm:t>
        <a:bodyPr/>
        <a:lstStyle/>
        <a:p>
          <a:endParaRPr lang="en-GB" sz="1300"/>
        </a:p>
      </dgm:t>
    </dgm:pt>
    <dgm:pt modelId="{83EAA182-60E3-3849-B851-D60B17056E67}">
      <dgm:prSet phldrT="[Text]" custT="1"/>
      <dgm:spPr/>
      <dgm:t>
        <a:bodyPr/>
        <a:lstStyle/>
        <a:p>
          <a:r>
            <a:rPr lang="en-GB" sz="1300" b="1" i="1" dirty="0">
              <a:solidFill>
                <a:schemeClr val="accent2">
                  <a:lumMod val="75000"/>
                </a:schemeClr>
              </a:solidFill>
            </a:rPr>
            <a:t>Aug 2017</a:t>
          </a:r>
        </a:p>
        <a:p>
          <a:r>
            <a:rPr lang="en-GB" sz="1300" b="1" dirty="0"/>
            <a:t>Tanzania</a:t>
          </a:r>
          <a:r>
            <a:rPr lang="en-GB" sz="1300" dirty="0"/>
            <a:t>: Sequencing in the field</a:t>
          </a:r>
        </a:p>
      </dgm:t>
    </dgm:pt>
    <dgm:pt modelId="{50BDBB7A-A378-EC4A-AA5C-80260BB7A20C}" type="parTrans" cxnId="{7FBA17F1-A40A-1E40-9224-69239C095769}">
      <dgm:prSet/>
      <dgm:spPr/>
      <dgm:t>
        <a:bodyPr/>
        <a:lstStyle/>
        <a:p>
          <a:endParaRPr lang="en-GB" sz="1300"/>
        </a:p>
      </dgm:t>
    </dgm:pt>
    <dgm:pt modelId="{58ACF735-56BC-4B44-9847-2F8F7057EE3B}" type="sibTrans" cxnId="{7FBA17F1-A40A-1E40-9224-69239C095769}">
      <dgm:prSet/>
      <dgm:spPr/>
      <dgm:t>
        <a:bodyPr/>
        <a:lstStyle/>
        <a:p>
          <a:endParaRPr lang="en-GB" sz="1300"/>
        </a:p>
      </dgm:t>
    </dgm:pt>
    <dgm:pt modelId="{B51E265B-F7CC-CB4B-853B-B1C26BCB7133}">
      <dgm:prSet custT="1"/>
      <dgm:spPr/>
      <dgm:t>
        <a:bodyPr/>
        <a:lstStyle/>
        <a:p>
          <a:r>
            <a:rPr lang="en-GB" sz="1300" b="1" i="1" dirty="0">
              <a:solidFill>
                <a:schemeClr val="accent2">
                  <a:lumMod val="75000"/>
                </a:schemeClr>
              </a:solidFill>
            </a:rPr>
            <a:t>Feb 2019</a:t>
          </a:r>
        </a:p>
        <a:p>
          <a:r>
            <a:rPr lang="en-GB" sz="1300" b="1" dirty="0"/>
            <a:t>Kenya: </a:t>
          </a:r>
          <a:r>
            <a:rPr lang="en-GB" sz="1300" dirty="0"/>
            <a:t>1</a:t>
          </a:r>
          <a:r>
            <a:rPr lang="en-GB" sz="1300" baseline="30000" dirty="0"/>
            <a:t>st</a:t>
          </a:r>
          <a:r>
            <a:rPr lang="en-GB" sz="1300" dirty="0"/>
            <a:t> Training workshop</a:t>
          </a:r>
        </a:p>
      </dgm:t>
    </dgm:pt>
    <dgm:pt modelId="{C2459C2F-89B5-EF45-BEA1-3DEE5F866E5A}" type="parTrans" cxnId="{AC78C76F-08AE-0F4A-B45C-58AB740D3503}">
      <dgm:prSet/>
      <dgm:spPr/>
      <dgm:t>
        <a:bodyPr/>
        <a:lstStyle/>
        <a:p>
          <a:endParaRPr lang="en-GB" sz="1300"/>
        </a:p>
      </dgm:t>
    </dgm:pt>
    <dgm:pt modelId="{C9E7C3E9-612A-7843-A1B0-825F434C2DC5}" type="sibTrans" cxnId="{AC78C76F-08AE-0F4A-B45C-58AB740D3503}">
      <dgm:prSet/>
      <dgm:spPr/>
      <dgm:t>
        <a:bodyPr/>
        <a:lstStyle/>
        <a:p>
          <a:endParaRPr lang="en-GB" sz="1300"/>
        </a:p>
      </dgm:t>
    </dgm:pt>
    <dgm:pt modelId="{2164CDB8-E9EE-E343-A164-E7444715BF6D}">
      <dgm:prSet custT="1"/>
      <dgm:spPr/>
      <dgm:t>
        <a:bodyPr/>
        <a:lstStyle/>
        <a:p>
          <a:r>
            <a:rPr lang="en-GB" sz="1300" b="1" i="1" dirty="0">
              <a:solidFill>
                <a:schemeClr val="accent2">
                  <a:lumMod val="75000"/>
                </a:schemeClr>
              </a:solidFill>
            </a:rPr>
            <a:t>Mar 2019</a:t>
          </a:r>
          <a:br>
            <a:rPr lang="en-GB" sz="1300" dirty="0"/>
          </a:br>
          <a:r>
            <a:rPr lang="en-GB" sz="1300" b="1" dirty="0"/>
            <a:t>Philippines</a:t>
          </a:r>
          <a:endParaRPr lang="en-GB" sz="1300" dirty="0"/>
        </a:p>
      </dgm:t>
    </dgm:pt>
    <dgm:pt modelId="{19DB89BE-0983-A94E-946A-94FC35745A90}" type="parTrans" cxnId="{532F370E-1560-CA42-B9B7-97AE65AF8BA3}">
      <dgm:prSet/>
      <dgm:spPr/>
      <dgm:t>
        <a:bodyPr/>
        <a:lstStyle/>
        <a:p>
          <a:endParaRPr lang="en-GB" sz="1300"/>
        </a:p>
      </dgm:t>
    </dgm:pt>
    <dgm:pt modelId="{086CE19F-8F57-6147-9D12-B82A960F98B9}" type="sibTrans" cxnId="{532F370E-1560-CA42-B9B7-97AE65AF8BA3}">
      <dgm:prSet/>
      <dgm:spPr/>
      <dgm:t>
        <a:bodyPr/>
        <a:lstStyle/>
        <a:p>
          <a:endParaRPr lang="en-GB" sz="1300"/>
        </a:p>
      </dgm:t>
    </dgm:pt>
    <dgm:pt modelId="{1EBAF977-1B2C-5349-9AC1-C85B3E706500}">
      <dgm:prSet custT="1"/>
      <dgm:spPr/>
      <dgm:t>
        <a:bodyPr/>
        <a:lstStyle/>
        <a:p>
          <a:r>
            <a:rPr lang="en-GB" sz="1300" b="1" i="1" dirty="0">
              <a:solidFill>
                <a:schemeClr val="accent2">
                  <a:lumMod val="75000"/>
                </a:schemeClr>
              </a:solidFill>
            </a:rPr>
            <a:t>Sep 2019</a:t>
          </a:r>
          <a:br>
            <a:rPr lang="en-GB" sz="1300" b="1" dirty="0">
              <a:solidFill>
                <a:schemeClr val="accent2">
                  <a:lumMod val="75000"/>
                </a:schemeClr>
              </a:solidFill>
            </a:rPr>
          </a:br>
          <a:r>
            <a:rPr lang="en-GB" sz="1300" b="1" dirty="0"/>
            <a:t>Peru</a:t>
          </a:r>
          <a:endParaRPr lang="en-GB" sz="1300" dirty="0"/>
        </a:p>
      </dgm:t>
    </dgm:pt>
    <dgm:pt modelId="{EAB8A86F-1014-0B40-ADCC-A34E6105CC27}" type="parTrans" cxnId="{009698F1-7B27-3F48-AE75-94688C4DEB92}">
      <dgm:prSet/>
      <dgm:spPr/>
      <dgm:t>
        <a:bodyPr/>
        <a:lstStyle/>
        <a:p>
          <a:endParaRPr lang="en-GB" sz="1300"/>
        </a:p>
      </dgm:t>
    </dgm:pt>
    <dgm:pt modelId="{89F29E47-31AB-964E-AD9E-3E992E873E73}" type="sibTrans" cxnId="{009698F1-7B27-3F48-AE75-94688C4DEB92}">
      <dgm:prSet/>
      <dgm:spPr/>
      <dgm:t>
        <a:bodyPr/>
        <a:lstStyle/>
        <a:p>
          <a:endParaRPr lang="en-GB" sz="1300"/>
        </a:p>
      </dgm:t>
    </dgm:pt>
    <dgm:pt modelId="{B718B262-7966-6847-96AC-C22BD40F45FA}">
      <dgm:prSet custT="1"/>
      <dgm:spPr/>
      <dgm:t>
        <a:bodyPr/>
        <a:lstStyle/>
        <a:p>
          <a:r>
            <a:rPr lang="en-GB" sz="1300" b="1" i="1" dirty="0">
              <a:solidFill>
                <a:schemeClr val="accent2">
                  <a:lumMod val="75000"/>
                </a:schemeClr>
              </a:solidFill>
            </a:rPr>
            <a:t>Feb 2020</a:t>
          </a:r>
          <a:br>
            <a:rPr lang="en-GB" sz="1300" dirty="0"/>
          </a:br>
          <a:r>
            <a:rPr lang="en-GB" sz="1300" b="1" dirty="0"/>
            <a:t>Peru</a:t>
          </a:r>
          <a:endParaRPr lang="en-GB" sz="1300" b="0" dirty="0"/>
        </a:p>
      </dgm:t>
    </dgm:pt>
    <dgm:pt modelId="{AC758E9A-96EC-824F-B2C4-BF92C3C8E382}" type="parTrans" cxnId="{4958B72C-9D9A-5447-B26B-7D472C1B55F1}">
      <dgm:prSet/>
      <dgm:spPr/>
      <dgm:t>
        <a:bodyPr/>
        <a:lstStyle/>
        <a:p>
          <a:endParaRPr lang="en-GB" sz="1300"/>
        </a:p>
      </dgm:t>
    </dgm:pt>
    <dgm:pt modelId="{6B32FB02-1F6A-2E45-BACA-0D39CA454B51}" type="sibTrans" cxnId="{4958B72C-9D9A-5447-B26B-7D472C1B55F1}">
      <dgm:prSet/>
      <dgm:spPr/>
      <dgm:t>
        <a:bodyPr/>
        <a:lstStyle/>
        <a:p>
          <a:endParaRPr lang="en-GB" sz="1300"/>
        </a:p>
      </dgm:t>
    </dgm:pt>
    <dgm:pt modelId="{FBC28DD1-2F1B-184D-9619-FB9ACF28247D}">
      <dgm:prSet phldrT="[Text]" custT="1"/>
      <dgm:spPr/>
      <dgm:t>
        <a:bodyPr/>
        <a:lstStyle/>
        <a:p>
          <a:r>
            <a:rPr lang="en-GB" sz="1300" b="1" i="1" dirty="0">
              <a:solidFill>
                <a:schemeClr val="accent2">
                  <a:lumMod val="75000"/>
                </a:schemeClr>
              </a:solidFill>
            </a:rPr>
            <a:t>Feb 2018</a:t>
          </a:r>
          <a:br>
            <a:rPr lang="en-GB" sz="1300" dirty="0"/>
          </a:br>
          <a:r>
            <a:rPr lang="en-GB" sz="1300" b="1" dirty="0"/>
            <a:t>Tanzania</a:t>
          </a:r>
          <a:endParaRPr lang="en-GB" sz="1300" dirty="0"/>
        </a:p>
      </dgm:t>
    </dgm:pt>
    <dgm:pt modelId="{542F77C0-29FA-FD46-B65A-53D54E514270}" type="parTrans" cxnId="{FC2E1988-890E-684F-8FF2-4898425CE5ED}">
      <dgm:prSet/>
      <dgm:spPr/>
      <dgm:t>
        <a:bodyPr/>
        <a:lstStyle/>
        <a:p>
          <a:endParaRPr lang="en-GB" sz="1300"/>
        </a:p>
      </dgm:t>
    </dgm:pt>
    <dgm:pt modelId="{A4C67778-4B33-BF49-B694-50B5BB4E4845}" type="sibTrans" cxnId="{FC2E1988-890E-684F-8FF2-4898425CE5ED}">
      <dgm:prSet/>
      <dgm:spPr/>
      <dgm:t>
        <a:bodyPr/>
        <a:lstStyle/>
        <a:p>
          <a:endParaRPr lang="en-GB" sz="1300"/>
        </a:p>
      </dgm:t>
    </dgm:pt>
    <dgm:pt modelId="{D4DF0CAF-8317-1A46-9077-B7118D10A545}">
      <dgm:prSet custT="1"/>
      <dgm:spPr/>
      <dgm:t>
        <a:bodyPr/>
        <a:lstStyle/>
        <a:p>
          <a:r>
            <a:rPr lang="en-GB" sz="1300" b="1" i="1" dirty="0">
              <a:solidFill>
                <a:schemeClr val="accent2">
                  <a:lumMod val="75000"/>
                </a:schemeClr>
              </a:solidFill>
            </a:rPr>
            <a:t>Apr 2020 </a:t>
          </a:r>
          <a:r>
            <a:rPr lang="en-GB" sz="1300" b="1" dirty="0"/>
            <a:t>Philippines</a:t>
          </a:r>
          <a:br>
            <a:rPr lang="en-GB" sz="1300" b="0" dirty="0"/>
          </a:br>
          <a:r>
            <a:rPr lang="en-GB" sz="1300" b="0" dirty="0"/>
            <a:t>SARS-CoV-2</a:t>
          </a:r>
        </a:p>
      </dgm:t>
    </dgm:pt>
    <dgm:pt modelId="{94EB809F-17DE-9C4B-886B-40D011206B01}" type="parTrans" cxnId="{2AC6CCD5-BBFB-3245-A9D2-203EA706A0FB}">
      <dgm:prSet/>
      <dgm:spPr/>
      <dgm:t>
        <a:bodyPr/>
        <a:lstStyle/>
        <a:p>
          <a:endParaRPr lang="en-GB" sz="1300"/>
        </a:p>
      </dgm:t>
    </dgm:pt>
    <dgm:pt modelId="{23230ED0-CA73-5C4B-AA78-4062B1ECD313}" type="sibTrans" cxnId="{2AC6CCD5-BBFB-3245-A9D2-203EA706A0FB}">
      <dgm:prSet/>
      <dgm:spPr/>
      <dgm:t>
        <a:bodyPr/>
        <a:lstStyle/>
        <a:p>
          <a:endParaRPr lang="en-GB" sz="1300"/>
        </a:p>
      </dgm:t>
    </dgm:pt>
    <dgm:pt modelId="{0955DCB1-EB86-1140-A1A5-D057FBF982EE}">
      <dgm:prSet custT="1"/>
      <dgm:spPr/>
      <dgm:t>
        <a:bodyPr/>
        <a:lstStyle/>
        <a:p>
          <a:r>
            <a:rPr lang="en-GB" sz="1300" b="1" i="1" dirty="0"/>
            <a:t>2022</a:t>
          </a:r>
          <a:br>
            <a:rPr lang="en-GB" sz="1300" b="0" dirty="0"/>
          </a:br>
          <a:r>
            <a:rPr lang="en-GB" sz="1300" b="1" dirty="0"/>
            <a:t>Malawi</a:t>
          </a:r>
          <a:br>
            <a:rPr lang="en-GB" sz="1300" b="1" dirty="0"/>
          </a:br>
          <a:r>
            <a:rPr lang="en-GB" sz="1300" b="1" dirty="0"/>
            <a:t>Nigeria</a:t>
          </a:r>
        </a:p>
      </dgm:t>
    </dgm:pt>
    <dgm:pt modelId="{59EF6C65-D499-6444-B7C7-C8691B14E75A}" type="parTrans" cxnId="{91C6A0F0-813A-4B43-9C16-A016FCC9DBDD}">
      <dgm:prSet/>
      <dgm:spPr/>
      <dgm:t>
        <a:bodyPr/>
        <a:lstStyle/>
        <a:p>
          <a:endParaRPr lang="en-GB" sz="1300"/>
        </a:p>
      </dgm:t>
    </dgm:pt>
    <dgm:pt modelId="{B0FBC925-E377-874F-A052-1D3F716BCAC5}" type="sibTrans" cxnId="{91C6A0F0-813A-4B43-9C16-A016FCC9DBDD}">
      <dgm:prSet/>
      <dgm:spPr/>
      <dgm:t>
        <a:bodyPr/>
        <a:lstStyle/>
        <a:p>
          <a:endParaRPr lang="en-GB" sz="1300"/>
        </a:p>
      </dgm:t>
    </dgm:pt>
    <dgm:pt modelId="{381451E6-3319-3F49-9135-5A3018BE55F6}">
      <dgm:prSet custT="1"/>
      <dgm:spPr/>
      <dgm:t>
        <a:bodyPr/>
        <a:lstStyle/>
        <a:p>
          <a:r>
            <a:rPr lang="en-GB" sz="1300" b="1" i="1" dirty="0"/>
            <a:t>2023</a:t>
          </a:r>
        </a:p>
        <a:p>
          <a:r>
            <a:rPr lang="en-GB" sz="1300" b="0" dirty="0"/>
            <a:t>Portable diagnostic/metagenomics</a:t>
          </a:r>
          <a:br>
            <a:rPr lang="en-GB" sz="1300" b="0" dirty="0"/>
          </a:br>
          <a:endParaRPr lang="en-GB" sz="1300" b="0" dirty="0"/>
        </a:p>
      </dgm:t>
    </dgm:pt>
    <dgm:pt modelId="{8D6AAE88-6BF3-B04D-A60E-33CE976FC8D0}" type="parTrans" cxnId="{D8947E41-488E-8645-8E57-41F9435B2EEB}">
      <dgm:prSet/>
      <dgm:spPr/>
      <dgm:t>
        <a:bodyPr/>
        <a:lstStyle/>
        <a:p>
          <a:endParaRPr lang="en-GB" sz="1300"/>
        </a:p>
      </dgm:t>
    </dgm:pt>
    <dgm:pt modelId="{B6FCEF05-8E53-8B45-AE83-6C2AFDAFBD8D}" type="sibTrans" cxnId="{D8947E41-488E-8645-8E57-41F9435B2EEB}">
      <dgm:prSet/>
      <dgm:spPr/>
      <dgm:t>
        <a:bodyPr/>
        <a:lstStyle/>
        <a:p>
          <a:endParaRPr lang="en-GB" sz="1300"/>
        </a:p>
      </dgm:t>
    </dgm:pt>
    <dgm:pt modelId="{818F570A-B7F3-FC4E-9CD5-1DA3AD5A6C53}" type="pres">
      <dgm:prSet presAssocID="{62665EDB-0F83-D248-A9C9-7873AAA53B78}" presName="Name0" presStyleCnt="0">
        <dgm:presLayoutVars>
          <dgm:dir/>
          <dgm:resizeHandles val="exact"/>
        </dgm:presLayoutVars>
      </dgm:prSet>
      <dgm:spPr/>
    </dgm:pt>
    <dgm:pt modelId="{1985D259-D7E6-2A49-AE10-7C3F3DABD6F5}" type="pres">
      <dgm:prSet presAssocID="{62665EDB-0F83-D248-A9C9-7873AAA53B78}" presName="arrow" presStyleLbl="bgShp" presStyleIdx="0" presStyleCnt="1" custScaleY="41274" custLinFactNeighborY="2257"/>
      <dgm:spPr/>
    </dgm:pt>
    <dgm:pt modelId="{23D03CD5-BD30-DB41-B34D-1EB57E0A260B}" type="pres">
      <dgm:prSet presAssocID="{62665EDB-0F83-D248-A9C9-7873AAA53B78}" presName="points" presStyleCnt="0"/>
      <dgm:spPr/>
    </dgm:pt>
    <dgm:pt modelId="{B0B2E501-B221-8E42-BE8F-A6C235644D04}" type="pres">
      <dgm:prSet presAssocID="{1D32D8D1-B15A-9748-BB2A-5B6C5E6D44F4}" presName="compositeA" presStyleCnt="0"/>
      <dgm:spPr/>
    </dgm:pt>
    <dgm:pt modelId="{5C6E5A60-E02A-4D43-9512-DF32120A492B}" type="pres">
      <dgm:prSet presAssocID="{1D32D8D1-B15A-9748-BB2A-5B6C5E6D44F4}" presName="textA" presStyleLbl="revTx" presStyleIdx="0" presStyleCnt="10" custScaleX="182360">
        <dgm:presLayoutVars>
          <dgm:bulletEnabled val="1"/>
        </dgm:presLayoutVars>
      </dgm:prSet>
      <dgm:spPr/>
    </dgm:pt>
    <dgm:pt modelId="{F81D8F77-FB3D-3746-84A5-42F0226B39F8}" type="pres">
      <dgm:prSet presAssocID="{1D32D8D1-B15A-9748-BB2A-5B6C5E6D44F4}" presName="circleA" presStyleLbl="node1" presStyleIdx="0" presStyleCnt="10" custLinFactNeighborY="-81521"/>
      <dgm:spPr/>
    </dgm:pt>
    <dgm:pt modelId="{E5DB3245-4618-764F-ABA1-353C19E2AB56}" type="pres">
      <dgm:prSet presAssocID="{1D32D8D1-B15A-9748-BB2A-5B6C5E6D44F4}" presName="spaceA" presStyleCnt="0"/>
      <dgm:spPr/>
    </dgm:pt>
    <dgm:pt modelId="{B6F4C681-14AE-0448-AFDB-5129DC3ABE1C}" type="pres">
      <dgm:prSet presAssocID="{9ABDE1B7-6981-4541-B4D0-371BED31D037}" presName="space" presStyleCnt="0"/>
      <dgm:spPr/>
    </dgm:pt>
    <dgm:pt modelId="{816AE367-ABDC-9842-A649-3023A15E1423}" type="pres">
      <dgm:prSet presAssocID="{83EAA182-60E3-3849-B851-D60B17056E67}" presName="compositeB" presStyleCnt="0"/>
      <dgm:spPr/>
    </dgm:pt>
    <dgm:pt modelId="{AD6BBB20-2F12-7841-AAA7-8BB109CA9A34}" type="pres">
      <dgm:prSet presAssocID="{83EAA182-60E3-3849-B851-D60B17056E67}" presName="textB" presStyleLbl="revTx" presStyleIdx="1" presStyleCnt="10" custScaleX="120173">
        <dgm:presLayoutVars>
          <dgm:bulletEnabled val="1"/>
        </dgm:presLayoutVars>
      </dgm:prSet>
      <dgm:spPr/>
    </dgm:pt>
    <dgm:pt modelId="{58C770E6-FB44-4A4D-8533-5E7413D67AD2}" type="pres">
      <dgm:prSet presAssocID="{83EAA182-60E3-3849-B851-D60B17056E67}" presName="circleB" presStyleLbl="node1" presStyleIdx="1" presStyleCnt="10" custLinFactNeighborX="-3562" custLinFactNeighborY="80740"/>
      <dgm:spPr/>
    </dgm:pt>
    <dgm:pt modelId="{A88BBF00-1539-C74A-994F-FBB34AD76242}" type="pres">
      <dgm:prSet presAssocID="{83EAA182-60E3-3849-B851-D60B17056E67}" presName="spaceB" presStyleCnt="0"/>
      <dgm:spPr/>
    </dgm:pt>
    <dgm:pt modelId="{2B533998-C137-3848-877A-76F85671BFBC}" type="pres">
      <dgm:prSet presAssocID="{58ACF735-56BC-4B44-9847-2F8F7057EE3B}" presName="space" presStyleCnt="0"/>
      <dgm:spPr/>
    </dgm:pt>
    <dgm:pt modelId="{3E67B51D-4314-7A4C-979B-1B0F7DC6F3A0}" type="pres">
      <dgm:prSet presAssocID="{FBC28DD1-2F1B-184D-9619-FB9ACF28247D}" presName="compositeA" presStyleCnt="0"/>
      <dgm:spPr/>
    </dgm:pt>
    <dgm:pt modelId="{FE14F7E4-A2C3-CE4B-A71A-B082EFF01933}" type="pres">
      <dgm:prSet presAssocID="{FBC28DD1-2F1B-184D-9619-FB9ACF28247D}" presName="textA" presStyleLbl="revTx" presStyleIdx="2" presStyleCnt="10">
        <dgm:presLayoutVars>
          <dgm:bulletEnabled val="1"/>
        </dgm:presLayoutVars>
      </dgm:prSet>
      <dgm:spPr/>
    </dgm:pt>
    <dgm:pt modelId="{8CF2C5CF-F875-4740-8B64-926D27D0E526}" type="pres">
      <dgm:prSet presAssocID="{FBC28DD1-2F1B-184D-9619-FB9ACF28247D}" presName="circleA" presStyleLbl="node1" presStyleIdx="2" presStyleCnt="10" custLinFactNeighborY="-81521"/>
      <dgm:spPr/>
    </dgm:pt>
    <dgm:pt modelId="{D5B88785-FFD7-BC4F-8950-8B9DF741F4FC}" type="pres">
      <dgm:prSet presAssocID="{FBC28DD1-2F1B-184D-9619-FB9ACF28247D}" presName="spaceA" presStyleCnt="0"/>
      <dgm:spPr/>
    </dgm:pt>
    <dgm:pt modelId="{A288682D-6A1C-B240-A6C8-88418F0AE253}" type="pres">
      <dgm:prSet presAssocID="{A4C67778-4B33-BF49-B694-50B5BB4E4845}" presName="space" presStyleCnt="0"/>
      <dgm:spPr/>
    </dgm:pt>
    <dgm:pt modelId="{26B95E6C-0404-3343-99A4-20C3EE7B9874}" type="pres">
      <dgm:prSet presAssocID="{B51E265B-F7CC-CB4B-853B-B1C26BCB7133}" presName="compositeB" presStyleCnt="0"/>
      <dgm:spPr/>
    </dgm:pt>
    <dgm:pt modelId="{215893B6-156C-7544-8BCE-0AA118BFBD89}" type="pres">
      <dgm:prSet presAssocID="{B51E265B-F7CC-CB4B-853B-B1C26BCB7133}" presName="textB" presStyleLbl="revTx" presStyleIdx="3" presStyleCnt="10">
        <dgm:presLayoutVars>
          <dgm:bulletEnabled val="1"/>
        </dgm:presLayoutVars>
      </dgm:prSet>
      <dgm:spPr/>
    </dgm:pt>
    <dgm:pt modelId="{6561A67D-8619-AB42-B09A-43F5AD8D7AC4}" type="pres">
      <dgm:prSet presAssocID="{B51E265B-F7CC-CB4B-853B-B1C26BCB7133}" presName="circleB" presStyleLbl="node1" presStyleIdx="3" presStyleCnt="10" custLinFactNeighborX="8113" custLinFactNeighborY="95697"/>
      <dgm:spPr/>
    </dgm:pt>
    <dgm:pt modelId="{F3CEA2B7-6399-4A4B-8484-BFBAEB30C866}" type="pres">
      <dgm:prSet presAssocID="{B51E265B-F7CC-CB4B-853B-B1C26BCB7133}" presName="spaceB" presStyleCnt="0"/>
      <dgm:spPr/>
    </dgm:pt>
    <dgm:pt modelId="{BCC3F26D-E9FB-F44A-AF04-8BDED09FB1A8}" type="pres">
      <dgm:prSet presAssocID="{C9E7C3E9-612A-7843-A1B0-825F434C2DC5}" presName="space" presStyleCnt="0"/>
      <dgm:spPr/>
    </dgm:pt>
    <dgm:pt modelId="{4F5AA886-7E1E-4847-80E3-7826B1794FDB}" type="pres">
      <dgm:prSet presAssocID="{2164CDB8-E9EE-E343-A164-E7444715BF6D}" presName="compositeA" presStyleCnt="0"/>
      <dgm:spPr/>
    </dgm:pt>
    <dgm:pt modelId="{CFBD7DCC-2DB7-BB44-80A1-0AB24EBFA7E6}" type="pres">
      <dgm:prSet presAssocID="{2164CDB8-E9EE-E343-A164-E7444715BF6D}" presName="textA" presStyleLbl="revTx" presStyleIdx="4" presStyleCnt="10" custScaleX="125493">
        <dgm:presLayoutVars>
          <dgm:bulletEnabled val="1"/>
        </dgm:presLayoutVars>
      </dgm:prSet>
      <dgm:spPr/>
    </dgm:pt>
    <dgm:pt modelId="{9D5E41EF-C3FC-B74B-80F7-679D17E6DAA6}" type="pres">
      <dgm:prSet presAssocID="{2164CDB8-E9EE-E343-A164-E7444715BF6D}" presName="circleA" presStyleLbl="node1" presStyleIdx="4" presStyleCnt="10" custLinFactNeighborY="-81521"/>
      <dgm:spPr/>
    </dgm:pt>
    <dgm:pt modelId="{EDBE26F3-4E7A-5D48-8061-82B255CAAB20}" type="pres">
      <dgm:prSet presAssocID="{2164CDB8-E9EE-E343-A164-E7444715BF6D}" presName="spaceA" presStyleCnt="0"/>
      <dgm:spPr/>
    </dgm:pt>
    <dgm:pt modelId="{C8A7B0C7-54E1-2346-A8C1-FF50665FCC96}" type="pres">
      <dgm:prSet presAssocID="{086CE19F-8F57-6147-9D12-B82A960F98B9}" presName="space" presStyleCnt="0"/>
      <dgm:spPr/>
    </dgm:pt>
    <dgm:pt modelId="{EAF7F791-48BD-244C-8348-671B5B1E3457}" type="pres">
      <dgm:prSet presAssocID="{1EBAF977-1B2C-5349-9AC1-C85B3E706500}" presName="compositeB" presStyleCnt="0"/>
      <dgm:spPr/>
    </dgm:pt>
    <dgm:pt modelId="{84827804-9674-1D42-B5BC-5D0FDBFB39DD}" type="pres">
      <dgm:prSet presAssocID="{1EBAF977-1B2C-5349-9AC1-C85B3E706500}" presName="textB" presStyleLbl="revTx" presStyleIdx="5" presStyleCnt="10" custLinFactNeighborX="845" custLinFactNeighborY="17414">
        <dgm:presLayoutVars>
          <dgm:bulletEnabled val="1"/>
        </dgm:presLayoutVars>
      </dgm:prSet>
      <dgm:spPr/>
    </dgm:pt>
    <dgm:pt modelId="{79AC9D90-99E4-D344-911B-FF5CB3D6770F}" type="pres">
      <dgm:prSet presAssocID="{1EBAF977-1B2C-5349-9AC1-C85B3E706500}" presName="circleB" presStyleLbl="node1" presStyleIdx="5" presStyleCnt="10" custLinFactNeighborX="7123" custLinFactNeighborY="88819"/>
      <dgm:spPr/>
    </dgm:pt>
    <dgm:pt modelId="{4C7C6670-6D8C-EE4E-A783-18F309C3AA21}" type="pres">
      <dgm:prSet presAssocID="{1EBAF977-1B2C-5349-9AC1-C85B3E706500}" presName="spaceB" presStyleCnt="0"/>
      <dgm:spPr/>
    </dgm:pt>
    <dgm:pt modelId="{ECF07885-24E6-5E42-85AE-8550150FA755}" type="pres">
      <dgm:prSet presAssocID="{89F29E47-31AB-964E-AD9E-3E992E873E73}" presName="space" presStyleCnt="0"/>
      <dgm:spPr/>
    </dgm:pt>
    <dgm:pt modelId="{AB4CEE95-1306-5348-BB23-486D2EB4A4A6}" type="pres">
      <dgm:prSet presAssocID="{B718B262-7966-6847-96AC-C22BD40F45FA}" presName="compositeA" presStyleCnt="0"/>
      <dgm:spPr/>
    </dgm:pt>
    <dgm:pt modelId="{37375462-9215-F747-BEF2-42C6535458CD}" type="pres">
      <dgm:prSet presAssocID="{B718B262-7966-6847-96AC-C22BD40F45FA}" presName="textA" presStyleLbl="revTx" presStyleIdx="6" presStyleCnt="10">
        <dgm:presLayoutVars>
          <dgm:bulletEnabled val="1"/>
        </dgm:presLayoutVars>
      </dgm:prSet>
      <dgm:spPr/>
    </dgm:pt>
    <dgm:pt modelId="{C17183A5-C613-534C-928B-62356EE84A88}" type="pres">
      <dgm:prSet presAssocID="{B718B262-7966-6847-96AC-C22BD40F45FA}" presName="circleA" presStyleLbl="node1" presStyleIdx="6" presStyleCnt="10" custLinFactNeighborX="3562" custLinFactNeighborY="-77817"/>
      <dgm:spPr/>
    </dgm:pt>
    <dgm:pt modelId="{D5E50BAF-5663-FB4A-9D73-FDAFD6D351D0}" type="pres">
      <dgm:prSet presAssocID="{B718B262-7966-6847-96AC-C22BD40F45FA}" presName="spaceA" presStyleCnt="0"/>
      <dgm:spPr/>
    </dgm:pt>
    <dgm:pt modelId="{ACABFA9B-4913-7A42-908C-4360DB3A55D9}" type="pres">
      <dgm:prSet presAssocID="{6B32FB02-1F6A-2E45-BACA-0D39CA454B51}" presName="space" presStyleCnt="0"/>
      <dgm:spPr/>
    </dgm:pt>
    <dgm:pt modelId="{CC3D714F-BD49-6C49-B904-5E985E65F284}" type="pres">
      <dgm:prSet presAssocID="{D4DF0CAF-8317-1A46-9077-B7118D10A545}" presName="compositeB" presStyleCnt="0"/>
      <dgm:spPr/>
    </dgm:pt>
    <dgm:pt modelId="{1BF989DE-FCFC-8A46-B59D-A94323E4FA2F}" type="pres">
      <dgm:prSet presAssocID="{D4DF0CAF-8317-1A46-9077-B7118D10A545}" presName="textB" presStyleLbl="revTx" presStyleIdx="7" presStyleCnt="10" custScaleX="130928" custScaleY="96847" custLinFactNeighborX="1485" custLinFactNeighborY="-7221">
        <dgm:presLayoutVars>
          <dgm:bulletEnabled val="1"/>
        </dgm:presLayoutVars>
      </dgm:prSet>
      <dgm:spPr/>
    </dgm:pt>
    <dgm:pt modelId="{24100D54-EFBC-1D47-ABA1-D60905E21797}" type="pres">
      <dgm:prSet presAssocID="{D4DF0CAF-8317-1A46-9077-B7118D10A545}" presName="circleB" presStyleLbl="node1" presStyleIdx="7" presStyleCnt="10" custLinFactNeighborY="69020"/>
      <dgm:spPr/>
    </dgm:pt>
    <dgm:pt modelId="{4C3938B1-1D89-4F41-BCFD-C7BA26A7017B}" type="pres">
      <dgm:prSet presAssocID="{D4DF0CAF-8317-1A46-9077-B7118D10A545}" presName="spaceB" presStyleCnt="0"/>
      <dgm:spPr/>
    </dgm:pt>
    <dgm:pt modelId="{A15D53A3-DE4A-AB4E-A072-64AF0B437562}" type="pres">
      <dgm:prSet presAssocID="{23230ED0-CA73-5C4B-AA78-4062B1ECD313}" presName="space" presStyleCnt="0"/>
      <dgm:spPr/>
    </dgm:pt>
    <dgm:pt modelId="{DF051F1C-7D6A-3F43-9A2D-54679ED0D2E0}" type="pres">
      <dgm:prSet presAssocID="{0955DCB1-EB86-1140-A1A5-D057FBF982EE}" presName="compositeA" presStyleCnt="0"/>
      <dgm:spPr/>
    </dgm:pt>
    <dgm:pt modelId="{75194D80-2088-A14A-AE8F-2E00D8F108F7}" type="pres">
      <dgm:prSet presAssocID="{0955DCB1-EB86-1140-A1A5-D057FBF982EE}" presName="textA" presStyleLbl="revTx" presStyleIdx="8" presStyleCnt="10">
        <dgm:presLayoutVars>
          <dgm:bulletEnabled val="1"/>
        </dgm:presLayoutVars>
      </dgm:prSet>
      <dgm:spPr/>
    </dgm:pt>
    <dgm:pt modelId="{F0B65E32-21E5-6343-B521-756BBAE69501}" type="pres">
      <dgm:prSet presAssocID="{0955DCB1-EB86-1140-A1A5-D057FBF982EE}" presName="circleA" presStyleLbl="node1" presStyleIdx="8" presStyleCnt="10"/>
      <dgm:spPr/>
    </dgm:pt>
    <dgm:pt modelId="{C610D963-294A-E24B-B226-A18CE68C520B}" type="pres">
      <dgm:prSet presAssocID="{0955DCB1-EB86-1140-A1A5-D057FBF982EE}" presName="spaceA" presStyleCnt="0"/>
      <dgm:spPr/>
    </dgm:pt>
    <dgm:pt modelId="{FB38C5F1-A756-914F-962F-2E02852B9595}" type="pres">
      <dgm:prSet presAssocID="{B0FBC925-E377-874F-A052-1D3F716BCAC5}" presName="space" presStyleCnt="0"/>
      <dgm:spPr/>
    </dgm:pt>
    <dgm:pt modelId="{F6A81642-32E1-194C-8243-7D98C84A041B}" type="pres">
      <dgm:prSet presAssocID="{381451E6-3319-3F49-9135-5A3018BE55F6}" presName="compositeB" presStyleCnt="0"/>
      <dgm:spPr/>
    </dgm:pt>
    <dgm:pt modelId="{4FE20E9D-6896-A74B-8A05-A09E205E9E9D}" type="pres">
      <dgm:prSet presAssocID="{381451E6-3319-3F49-9135-5A3018BE55F6}" presName="textB" presStyleLbl="revTx" presStyleIdx="9" presStyleCnt="10" custScaleX="210585">
        <dgm:presLayoutVars>
          <dgm:bulletEnabled val="1"/>
        </dgm:presLayoutVars>
      </dgm:prSet>
      <dgm:spPr/>
    </dgm:pt>
    <dgm:pt modelId="{800AE2E8-667A-3545-8C94-BFB600C58347}" type="pres">
      <dgm:prSet presAssocID="{381451E6-3319-3F49-9135-5A3018BE55F6}" presName="circleB" presStyleLbl="node1" presStyleIdx="9" presStyleCnt="10"/>
      <dgm:spPr/>
    </dgm:pt>
    <dgm:pt modelId="{F4929DB0-7A97-794A-913D-6F7B178A5BB2}" type="pres">
      <dgm:prSet presAssocID="{381451E6-3319-3F49-9135-5A3018BE55F6}" presName="spaceB" presStyleCnt="0"/>
      <dgm:spPr/>
    </dgm:pt>
  </dgm:ptLst>
  <dgm:cxnLst>
    <dgm:cxn modelId="{CB81A508-30B0-0F42-8CE5-FDC77956DD6B}" type="presOf" srcId="{62665EDB-0F83-D248-A9C9-7873AAA53B78}" destId="{818F570A-B7F3-FC4E-9CD5-1DA3AD5A6C53}" srcOrd="0" destOrd="0" presId="urn:microsoft.com/office/officeart/2005/8/layout/hProcess11"/>
    <dgm:cxn modelId="{532F370E-1560-CA42-B9B7-97AE65AF8BA3}" srcId="{62665EDB-0F83-D248-A9C9-7873AAA53B78}" destId="{2164CDB8-E9EE-E343-A164-E7444715BF6D}" srcOrd="4" destOrd="0" parTransId="{19DB89BE-0983-A94E-946A-94FC35745A90}" sibTransId="{086CE19F-8F57-6147-9D12-B82A960F98B9}"/>
    <dgm:cxn modelId="{4958B72C-9D9A-5447-B26B-7D472C1B55F1}" srcId="{62665EDB-0F83-D248-A9C9-7873AAA53B78}" destId="{B718B262-7966-6847-96AC-C22BD40F45FA}" srcOrd="6" destOrd="0" parTransId="{AC758E9A-96EC-824F-B2C4-BF92C3C8E382}" sibTransId="{6B32FB02-1F6A-2E45-BACA-0D39CA454B51}"/>
    <dgm:cxn modelId="{6B09142E-0801-3545-A8CD-1380F24358A8}" type="presOf" srcId="{FBC28DD1-2F1B-184D-9619-FB9ACF28247D}" destId="{FE14F7E4-A2C3-CE4B-A71A-B082EFF01933}" srcOrd="0" destOrd="0" presId="urn:microsoft.com/office/officeart/2005/8/layout/hProcess11"/>
    <dgm:cxn modelId="{D8947E41-488E-8645-8E57-41F9435B2EEB}" srcId="{62665EDB-0F83-D248-A9C9-7873AAA53B78}" destId="{381451E6-3319-3F49-9135-5A3018BE55F6}" srcOrd="9" destOrd="0" parTransId="{8D6AAE88-6BF3-B04D-A60E-33CE976FC8D0}" sibTransId="{B6FCEF05-8E53-8B45-AE83-6C2AFDAFBD8D}"/>
    <dgm:cxn modelId="{5D094453-C6CF-F541-AEE3-E81CA1194A61}" type="presOf" srcId="{381451E6-3319-3F49-9135-5A3018BE55F6}" destId="{4FE20E9D-6896-A74B-8A05-A09E205E9E9D}" srcOrd="0" destOrd="0" presId="urn:microsoft.com/office/officeart/2005/8/layout/hProcess11"/>
    <dgm:cxn modelId="{AC78C76F-08AE-0F4A-B45C-58AB740D3503}" srcId="{62665EDB-0F83-D248-A9C9-7873AAA53B78}" destId="{B51E265B-F7CC-CB4B-853B-B1C26BCB7133}" srcOrd="3" destOrd="0" parTransId="{C2459C2F-89B5-EF45-BEA1-3DEE5F866E5A}" sibTransId="{C9E7C3E9-612A-7843-A1B0-825F434C2DC5}"/>
    <dgm:cxn modelId="{FC2E1988-890E-684F-8FF2-4898425CE5ED}" srcId="{62665EDB-0F83-D248-A9C9-7873AAA53B78}" destId="{FBC28DD1-2F1B-184D-9619-FB9ACF28247D}" srcOrd="2" destOrd="0" parTransId="{542F77C0-29FA-FD46-B65A-53D54E514270}" sibTransId="{A4C67778-4B33-BF49-B694-50B5BB4E4845}"/>
    <dgm:cxn modelId="{8598AF88-7894-BA4D-99C1-5C02FB78C48B}" type="presOf" srcId="{0955DCB1-EB86-1140-A1A5-D057FBF982EE}" destId="{75194D80-2088-A14A-AE8F-2E00D8F108F7}" srcOrd="0" destOrd="0" presId="urn:microsoft.com/office/officeart/2005/8/layout/hProcess11"/>
    <dgm:cxn modelId="{C09AD398-155F-774A-A686-583611E59CC2}" type="presOf" srcId="{1D32D8D1-B15A-9748-BB2A-5B6C5E6D44F4}" destId="{5C6E5A60-E02A-4D43-9512-DF32120A492B}" srcOrd="0" destOrd="0" presId="urn:microsoft.com/office/officeart/2005/8/layout/hProcess11"/>
    <dgm:cxn modelId="{AE82ECA8-BC75-6E4B-99B9-5864ABC07345}" type="presOf" srcId="{D4DF0CAF-8317-1A46-9077-B7118D10A545}" destId="{1BF989DE-FCFC-8A46-B59D-A94323E4FA2F}" srcOrd="0" destOrd="0" presId="urn:microsoft.com/office/officeart/2005/8/layout/hProcess11"/>
    <dgm:cxn modelId="{882FB8B9-3300-224D-9663-09D0DE929DE4}" type="presOf" srcId="{B718B262-7966-6847-96AC-C22BD40F45FA}" destId="{37375462-9215-F747-BEF2-42C6535458CD}" srcOrd="0" destOrd="0" presId="urn:microsoft.com/office/officeart/2005/8/layout/hProcess11"/>
    <dgm:cxn modelId="{EB5658BF-75CE-0C4D-982A-222A5B1FB1E2}" type="presOf" srcId="{B51E265B-F7CC-CB4B-853B-B1C26BCB7133}" destId="{215893B6-156C-7544-8BCE-0AA118BFBD89}" srcOrd="0" destOrd="0" presId="urn:microsoft.com/office/officeart/2005/8/layout/hProcess11"/>
    <dgm:cxn modelId="{D40EFFCB-205E-EA42-9FCF-49711A8890E7}" type="presOf" srcId="{2164CDB8-E9EE-E343-A164-E7444715BF6D}" destId="{CFBD7DCC-2DB7-BB44-80A1-0AB24EBFA7E6}" srcOrd="0" destOrd="0" presId="urn:microsoft.com/office/officeart/2005/8/layout/hProcess11"/>
    <dgm:cxn modelId="{2AC6CCD5-BBFB-3245-A9D2-203EA706A0FB}" srcId="{62665EDB-0F83-D248-A9C9-7873AAA53B78}" destId="{D4DF0CAF-8317-1A46-9077-B7118D10A545}" srcOrd="7" destOrd="0" parTransId="{94EB809F-17DE-9C4B-886B-40D011206B01}" sibTransId="{23230ED0-CA73-5C4B-AA78-4062B1ECD313}"/>
    <dgm:cxn modelId="{A7F9F9E0-4A09-314D-9210-C599A0ADDA70}" type="presOf" srcId="{1EBAF977-1B2C-5349-9AC1-C85B3E706500}" destId="{84827804-9674-1D42-B5BC-5D0FDBFB39DD}" srcOrd="0" destOrd="0" presId="urn:microsoft.com/office/officeart/2005/8/layout/hProcess11"/>
    <dgm:cxn modelId="{DD9160E3-B921-F941-9347-C7756313E1C1}" type="presOf" srcId="{83EAA182-60E3-3849-B851-D60B17056E67}" destId="{AD6BBB20-2F12-7841-AAA7-8BB109CA9A34}" srcOrd="0" destOrd="0" presId="urn:microsoft.com/office/officeart/2005/8/layout/hProcess11"/>
    <dgm:cxn modelId="{91C6A0F0-813A-4B43-9C16-A016FCC9DBDD}" srcId="{62665EDB-0F83-D248-A9C9-7873AAA53B78}" destId="{0955DCB1-EB86-1140-A1A5-D057FBF982EE}" srcOrd="8" destOrd="0" parTransId="{59EF6C65-D499-6444-B7C7-C8691B14E75A}" sibTransId="{B0FBC925-E377-874F-A052-1D3F716BCAC5}"/>
    <dgm:cxn modelId="{7FBA17F1-A40A-1E40-9224-69239C095769}" srcId="{62665EDB-0F83-D248-A9C9-7873AAA53B78}" destId="{83EAA182-60E3-3849-B851-D60B17056E67}" srcOrd="1" destOrd="0" parTransId="{50BDBB7A-A378-EC4A-AA5C-80260BB7A20C}" sibTransId="{58ACF735-56BC-4B44-9847-2F8F7057EE3B}"/>
    <dgm:cxn modelId="{009698F1-7B27-3F48-AE75-94688C4DEB92}" srcId="{62665EDB-0F83-D248-A9C9-7873AAA53B78}" destId="{1EBAF977-1B2C-5349-9AC1-C85B3E706500}" srcOrd="5" destOrd="0" parTransId="{EAB8A86F-1014-0B40-ADCC-A34E6105CC27}" sibTransId="{89F29E47-31AB-964E-AD9E-3E992E873E73}"/>
    <dgm:cxn modelId="{60E1EEFB-CD6F-A244-B457-1CBD3B3FDCFE}" srcId="{62665EDB-0F83-D248-A9C9-7873AAA53B78}" destId="{1D32D8D1-B15A-9748-BB2A-5B6C5E6D44F4}" srcOrd="0" destOrd="0" parTransId="{3F055F75-6FA2-5B46-ABF5-21F4BBDDFE94}" sibTransId="{9ABDE1B7-6981-4541-B4D0-371BED31D037}"/>
    <dgm:cxn modelId="{86032876-4A9A-8543-8284-AF97611D65E2}" type="presParOf" srcId="{818F570A-B7F3-FC4E-9CD5-1DA3AD5A6C53}" destId="{1985D259-D7E6-2A49-AE10-7C3F3DABD6F5}" srcOrd="0" destOrd="0" presId="urn:microsoft.com/office/officeart/2005/8/layout/hProcess11"/>
    <dgm:cxn modelId="{51C65452-9413-524C-AA67-7B664D05CDA7}" type="presParOf" srcId="{818F570A-B7F3-FC4E-9CD5-1DA3AD5A6C53}" destId="{23D03CD5-BD30-DB41-B34D-1EB57E0A260B}" srcOrd="1" destOrd="0" presId="urn:microsoft.com/office/officeart/2005/8/layout/hProcess11"/>
    <dgm:cxn modelId="{01A29E1C-D478-C945-8D78-4A6FCB850A16}" type="presParOf" srcId="{23D03CD5-BD30-DB41-B34D-1EB57E0A260B}" destId="{B0B2E501-B221-8E42-BE8F-A6C235644D04}" srcOrd="0" destOrd="0" presId="urn:microsoft.com/office/officeart/2005/8/layout/hProcess11"/>
    <dgm:cxn modelId="{AC49C334-6323-A54A-9196-9ECFBCA42757}" type="presParOf" srcId="{B0B2E501-B221-8E42-BE8F-A6C235644D04}" destId="{5C6E5A60-E02A-4D43-9512-DF32120A492B}" srcOrd="0" destOrd="0" presId="urn:microsoft.com/office/officeart/2005/8/layout/hProcess11"/>
    <dgm:cxn modelId="{41972BDA-B4E4-5249-A9E9-D39CC68BFD28}" type="presParOf" srcId="{B0B2E501-B221-8E42-BE8F-A6C235644D04}" destId="{F81D8F77-FB3D-3746-84A5-42F0226B39F8}" srcOrd="1" destOrd="0" presId="urn:microsoft.com/office/officeart/2005/8/layout/hProcess11"/>
    <dgm:cxn modelId="{5CBCA906-28D2-8B43-A80E-5F5065DFD596}" type="presParOf" srcId="{B0B2E501-B221-8E42-BE8F-A6C235644D04}" destId="{E5DB3245-4618-764F-ABA1-353C19E2AB56}" srcOrd="2" destOrd="0" presId="urn:microsoft.com/office/officeart/2005/8/layout/hProcess11"/>
    <dgm:cxn modelId="{779B71DB-C753-FF47-BB16-CAD0A2264BBC}" type="presParOf" srcId="{23D03CD5-BD30-DB41-B34D-1EB57E0A260B}" destId="{B6F4C681-14AE-0448-AFDB-5129DC3ABE1C}" srcOrd="1" destOrd="0" presId="urn:microsoft.com/office/officeart/2005/8/layout/hProcess11"/>
    <dgm:cxn modelId="{BBFD788C-0BC2-504B-A718-DA1C099CF9D6}" type="presParOf" srcId="{23D03CD5-BD30-DB41-B34D-1EB57E0A260B}" destId="{816AE367-ABDC-9842-A649-3023A15E1423}" srcOrd="2" destOrd="0" presId="urn:microsoft.com/office/officeart/2005/8/layout/hProcess11"/>
    <dgm:cxn modelId="{C81C1D53-F41B-B947-AFED-C317F029FE1A}" type="presParOf" srcId="{816AE367-ABDC-9842-A649-3023A15E1423}" destId="{AD6BBB20-2F12-7841-AAA7-8BB109CA9A34}" srcOrd="0" destOrd="0" presId="urn:microsoft.com/office/officeart/2005/8/layout/hProcess11"/>
    <dgm:cxn modelId="{604582C5-28DA-FB4A-AC66-229C1545B295}" type="presParOf" srcId="{816AE367-ABDC-9842-A649-3023A15E1423}" destId="{58C770E6-FB44-4A4D-8533-5E7413D67AD2}" srcOrd="1" destOrd="0" presId="urn:microsoft.com/office/officeart/2005/8/layout/hProcess11"/>
    <dgm:cxn modelId="{FAB15F58-CA9D-9F41-A458-48FBAED5A035}" type="presParOf" srcId="{816AE367-ABDC-9842-A649-3023A15E1423}" destId="{A88BBF00-1539-C74A-994F-FBB34AD76242}" srcOrd="2" destOrd="0" presId="urn:microsoft.com/office/officeart/2005/8/layout/hProcess11"/>
    <dgm:cxn modelId="{6E1DF321-344C-5548-9342-34AE539FF922}" type="presParOf" srcId="{23D03CD5-BD30-DB41-B34D-1EB57E0A260B}" destId="{2B533998-C137-3848-877A-76F85671BFBC}" srcOrd="3" destOrd="0" presId="urn:microsoft.com/office/officeart/2005/8/layout/hProcess11"/>
    <dgm:cxn modelId="{58458CDB-C4E7-A648-800F-130B7452C4EE}" type="presParOf" srcId="{23D03CD5-BD30-DB41-B34D-1EB57E0A260B}" destId="{3E67B51D-4314-7A4C-979B-1B0F7DC6F3A0}" srcOrd="4" destOrd="0" presId="urn:microsoft.com/office/officeart/2005/8/layout/hProcess11"/>
    <dgm:cxn modelId="{79454B30-5E73-1D42-889B-B40382C3F64A}" type="presParOf" srcId="{3E67B51D-4314-7A4C-979B-1B0F7DC6F3A0}" destId="{FE14F7E4-A2C3-CE4B-A71A-B082EFF01933}" srcOrd="0" destOrd="0" presId="urn:microsoft.com/office/officeart/2005/8/layout/hProcess11"/>
    <dgm:cxn modelId="{1EEDFBA9-6F5F-834B-A273-13E2E5DB5AAE}" type="presParOf" srcId="{3E67B51D-4314-7A4C-979B-1B0F7DC6F3A0}" destId="{8CF2C5CF-F875-4740-8B64-926D27D0E526}" srcOrd="1" destOrd="0" presId="urn:microsoft.com/office/officeart/2005/8/layout/hProcess11"/>
    <dgm:cxn modelId="{EE67B369-9EDC-024C-BFBD-5626560A0240}" type="presParOf" srcId="{3E67B51D-4314-7A4C-979B-1B0F7DC6F3A0}" destId="{D5B88785-FFD7-BC4F-8950-8B9DF741F4FC}" srcOrd="2" destOrd="0" presId="urn:microsoft.com/office/officeart/2005/8/layout/hProcess11"/>
    <dgm:cxn modelId="{23F0BFD0-05BE-164C-8E99-7078C94ABDA9}" type="presParOf" srcId="{23D03CD5-BD30-DB41-B34D-1EB57E0A260B}" destId="{A288682D-6A1C-B240-A6C8-88418F0AE253}" srcOrd="5" destOrd="0" presId="urn:microsoft.com/office/officeart/2005/8/layout/hProcess11"/>
    <dgm:cxn modelId="{A8CC8DD7-C905-E445-9591-F130398C2C58}" type="presParOf" srcId="{23D03CD5-BD30-DB41-B34D-1EB57E0A260B}" destId="{26B95E6C-0404-3343-99A4-20C3EE7B9874}" srcOrd="6" destOrd="0" presId="urn:microsoft.com/office/officeart/2005/8/layout/hProcess11"/>
    <dgm:cxn modelId="{27C53DD7-413E-D94B-B6C2-6E46AC36A1F9}" type="presParOf" srcId="{26B95E6C-0404-3343-99A4-20C3EE7B9874}" destId="{215893B6-156C-7544-8BCE-0AA118BFBD89}" srcOrd="0" destOrd="0" presId="urn:microsoft.com/office/officeart/2005/8/layout/hProcess11"/>
    <dgm:cxn modelId="{58DB4B24-C1EF-9B43-914C-E8777E2400FC}" type="presParOf" srcId="{26B95E6C-0404-3343-99A4-20C3EE7B9874}" destId="{6561A67D-8619-AB42-B09A-43F5AD8D7AC4}" srcOrd="1" destOrd="0" presId="urn:microsoft.com/office/officeart/2005/8/layout/hProcess11"/>
    <dgm:cxn modelId="{C0CA7844-CF02-6C43-AB47-E80EE935D244}" type="presParOf" srcId="{26B95E6C-0404-3343-99A4-20C3EE7B9874}" destId="{F3CEA2B7-6399-4A4B-8484-BFBAEB30C866}" srcOrd="2" destOrd="0" presId="urn:microsoft.com/office/officeart/2005/8/layout/hProcess11"/>
    <dgm:cxn modelId="{B4472156-111D-4C4B-A7CB-0AC8F0B651AA}" type="presParOf" srcId="{23D03CD5-BD30-DB41-B34D-1EB57E0A260B}" destId="{BCC3F26D-E9FB-F44A-AF04-8BDED09FB1A8}" srcOrd="7" destOrd="0" presId="urn:microsoft.com/office/officeart/2005/8/layout/hProcess11"/>
    <dgm:cxn modelId="{5FFE99D5-C513-DF41-8496-1F3397241B47}" type="presParOf" srcId="{23D03CD5-BD30-DB41-B34D-1EB57E0A260B}" destId="{4F5AA886-7E1E-4847-80E3-7826B1794FDB}" srcOrd="8" destOrd="0" presId="urn:microsoft.com/office/officeart/2005/8/layout/hProcess11"/>
    <dgm:cxn modelId="{A4B41BDE-3ADB-2047-8F7D-9C073795E52C}" type="presParOf" srcId="{4F5AA886-7E1E-4847-80E3-7826B1794FDB}" destId="{CFBD7DCC-2DB7-BB44-80A1-0AB24EBFA7E6}" srcOrd="0" destOrd="0" presId="urn:microsoft.com/office/officeart/2005/8/layout/hProcess11"/>
    <dgm:cxn modelId="{A364682E-E190-2840-8288-6D5A94575B3A}" type="presParOf" srcId="{4F5AA886-7E1E-4847-80E3-7826B1794FDB}" destId="{9D5E41EF-C3FC-B74B-80F7-679D17E6DAA6}" srcOrd="1" destOrd="0" presId="urn:microsoft.com/office/officeart/2005/8/layout/hProcess11"/>
    <dgm:cxn modelId="{094E1E92-F290-0E4F-8C7F-1F19D6607B9C}" type="presParOf" srcId="{4F5AA886-7E1E-4847-80E3-7826B1794FDB}" destId="{EDBE26F3-4E7A-5D48-8061-82B255CAAB20}" srcOrd="2" destOrd="0" presId="urn:microsoft.com/office/officeart/2005/8/layout/hProcess11"/>
    <dgm:cxn modelId="{DE209DA3-EF28-5142-BBE3-70C1CF626004}" type="presParOf" srcId="{23D03CD5-BD30-DB41-B34D-1EB57E0A260B}" destId="{C8A7B0C7-54E1-2346-A8C1-FF50665FCC96}" srcOrd="9" destOrd="0" presId="urn:microsoft.com/office/officeart/2005/8/layout/hProcess11"/>
    <dgm:cxn modelId="{C4E2C948-D441-B245-BB73-DCFD543B84E0}" type="presParOf" srcId="{23D03CD5-BD30-DB41-B34D-1EB57E0A260B}" destId="{EAF7F791-48BD-244C-8348-671B5B1E3457}" srcOrd="10" destOrd="0" presId="urn:microsoft.com/office/officeart/2005/8/layout/hProcess11"/>
    <dgm:cxn modelId="{3A9BDCD7-17D4-CD4E-AF77-688F6A58BB50}" type="presParOf" srcId="{EAF7F791-48BD-244C-8348-671B5B1E3457}" destId="{84827804-9674-1D42-B5BC-5D0FDBFB39DD}" srcOrd="0" destOrd="0" presId="urn:microsoft.com/office/officeart/2005/8/layout/hProcess11"/>
    <dgm:cxn modelId="{BFA7C555-61A1-BA45-93CB-F37BCB7910FA}" type="presParOf" srcId="{EAF7F791-48BD-244C-8348-671B5B1E3457}" destId="{79AC9D90-99E4-D344-911B-FF5CB3D6770F}" srcOrd="1" destOrd="0" presId="urn:microsoft.com/office/officeart/2005/8/layout/hProcess11"/>
    <dgm:cxn modelId="{EFCDD26D-DAEA-E449-90D1-B91B8A79EAE2}" type="presParOf" srcId="{EAF7F791-48BD-244C-8348-671B5B1E3457}" destId="{4C7C6670-6D8C-EE4E-A783-18F309C3AA21}" srcOrd="2" destOrd="0" presId="urn:microsoft.com/office/officeart/2005/8/layout/hProcess11"/>
    <dgm:cxn modelId="{7DA4DBA1-D08D-0F44-8560-53F5BA928F77}" type="presParOf" srcId="{23D03CD5-BD30-DB41-B34D-1EB57E0A260B}" destId="{ECF07885-24E6-5E42-85AE-8550150FA755}" srcOrd="11" destOrd="0" presId="urn:microsoft.com/office/officeart/2005/8/layout/hProcess11"/>
    <dgm:cxn modelId="{43368838-0CAA-F748-B3A1-D89713E88AF8}" type="presParOf" srcId="{23D03CD5-BD30-DB41-B34D-1EB57E0A260B}" destId="{AB4CEE95-1306-5348-BB23-486D2EB4A4A6}" srcOrd="12" destOrd="0" presId="urn:microsoft.com/office/officeart/2005/8/layout/hProcess11"/>
    <dgm:cxn modelId="{81CEDA8E-4261-FC43-8491-27067FA25337}" type="presParOf" srcId="{AB4CEE95-1306-5348-BB23-486D2EB4A4A6}" destId="{37375462-9215-F747-BEF2-42C6535458CD}" srcOrd="0" destOrd="0" presId="urn:microsoft.com/office/officeart/2005/8/layout/hProcess11"/>
    <dgm:cxn modelId="{6D5F4251-314C-6041-90E4-94678C199A0F}" type="presParOf" srcId="{AB4CEE95-1306-5348-BB23-486D2EB4A4A6}" destId="{C17183A5-C613-534C-928B-62356EE84A88}" srcOrd="1" destOrd="0" presId="urn:microsoft.com/office/officeart/2005/8/layout/hProcess11"/>
    <dgm:cxn modelId="{47D951EA-86B6-C048-BE21-995405D4DC9C}" type="presParOf" srcId="{AB4CEE95-1306-5348-BB23-486D2EB4A4A6}" destId="{D5E50BAF-5663-FB4A-9D73-FDAFD6D351D0}" srcOrd="2" destOrd="0" presId="urn:microsoft.com/office/officeart/2005/8/layout/hProcess11"/>
    <dgm:cxn modelId="{533765E6-0AD5-6A4E-93C5-7DA5BEBC8D2D}" type="presParOf" srcId="{23D03CD5-BD30-DB41-B34D-1EB57E0A260B}" destId="{ACABFA9B-4913-7A42-908C-4360DB3A55D9}" srcOrd="13" destOrd="0" presId="urn:microsoft.com/office/officeart/2005/8/layout/hProcess11"/>
    <dgm:cxn modelId="{8E63D030-8C9D-4344-A361-E99ED50CB62A}" type="presParOf" srcId="{23D03CD5-BD30-DB41-B34D-1EB57E0A260B}" destId="{CC3D714F-BD49-6C49-B904-5E985E65F284}" srcOrd="14" destOrd="0" presId="urn:microsoft.com/office/officeart/2005/8/layout/hProcess11"/>
    <dgm:cxn modelId="{EFEC74C9-DE03-4347-9D61-D213EB4522DD}" type="presParOf" srcId="{CC3D714F-BD49-6C49-B904-5E985E65F284}" destId="{1BF989DE-FCFC-8A46-B59D-A94323E4FA2F}" srcOrd="0" destOrd="0" presId="urn:microsoft.com/office/officeart/2005/8/layout/hProcess11"/>
    <dgm:cxn modelId="{4EC91742-735D-6D41-BD53-B8D1ADCA74D1}" type="presParOf" srcId="{CC3D714F-BD49-6C49-B904-5E985E65F284}" destId="{24100D54-EFBC-1D47-ABA1-D60905E21797}" srcOrd="1" destOrd="0" presId="urn:microsoft.com/office/officeart/2005/8/layout/hProcess11"/>
    <dgm:cxn modelId="{39EDD419-D609-7443-9410-D4D6135832A6}" type="presParOf" srcId="{CC3D714F-BD49-6C49-B904-5E985E65F284}" destId="{4C3938B1-1D89-4F41-BCFD-C7BA26A7017B}" srcOrd="2" destOrd="0" presId="urn:microsoft.com/office/officeart/2005/8/layout/hProcess11"/>
    <dgm:cxn modelId="{7185E5CB-F752-D34F-A505-F454B9D79F47}" type="presParOf" srcId="{23D03CD5-BD30-DB41-B34D-1EB57E0A260B}" destId="{A15D53A3-DE4A-AB4E-A072-64AF0B437562}" srcOrd="15" destOrd="0" presId="urn:microsoft.com/office/officeart/2005/8/layout/hProcess11"/>
    <dgm:cxn modelId="{803BBD9D-C620-8447-ABBD-E3270245C905}" type="presParOf" srcId="{23D03CD5-BD30-DB41-B34D-1EB57E0A260B}" destId="{DF051F1C-7D6A-3F43-9A2D-54679ED0D2E0}" srcOrd="16" destOrd="0" presId="urn:microsoft.com/office/officeart/2005/8/layout/hProcess11"/>
    <dgm:cxn modelId="{8B20AB2C-F8FF-D94F-9B7B-8FFE9C1DC285}" type="presParOf" srcId="{DF051F1C-7D6A-3F43-9A2D-54679ED0D2E0}" destId="{75194D80-2088-A14A-AE8F-2E00D8F108F7}" srcOrd="0" destOrd="0" presId="urn:microsoft.com/office/officeart/2005/8/layout/hProcess11"/>
    <dgm:cxn modelId="{38C0C53F-8635-674A-A808-2AC457102E16}" type="presParOf" srcId="{DF051F1C-7D6A-3F43-9A2D-54679ED0D2E0}" destId="{F0B65E32-21E5-6343-B521-756BBAE69501}" srcOrd="1" destOrd="0" presId="urn:microsoft.com/office/officeart/2005/8/layout/hProcess11"/>
    <dgm:cxn modelId="{8E09843A-DA4F-C44B-80B0-F153281D5138}" type="presParOf" srcId="{DF051F1C-7D6A-3F43-9A2D-54679ED0D2E0}" destId="{C610D963-294A-E24B-B226-A18CE68C520B}" srcOrd="2" destOrd="0" presId="urn:microsoft.com/office/officeart/2005/8/layout/hProcess11"/>
    <dgm:cxn modelId="{573A8D8B-08A1-224A-A82C-1922F528ACC1}" type="presParOf" srcId="{23D03CD5-BD30-DB41-B34D-1EB57E0A260B}" destId="{FB38C5F1-A756-914F-962F-2E02852B9595}" srcOrd="17" destOrd="0" presId="urn:microsoft.com/office/officeart/2005/8/layout/hProcess11"/>
    <dgm:cxn modelId="{070474A9-89AE-5C40-A4E0-C8E8783068D7}" type="presParOf" srcId="{23D03CD5-BD30-DB41-B34D-1EB57E0A260B}" destId="{F6A81642-32E1-194C-8243-7D98C84A041B}" srcOrd="18" destOrd="0" presId="urn:microsoft.com/office/officeart/2005/8/layout/hProcess11"/>
    <dgm:cxn modelId="{B39082E1-9D63-534A-9500-35DFEEFD86D8}" type="presParOf" srcId="{F6A81642-32E1-194C-8243-7D98C84A041B}" destId="{4FE20E9D-6896-A74B-8A05-A09E205E9E9D}" srcOrd="0" destOrd="0" presId="urn:microsoft.com/office/officeart/2005/8/layout/hProcess11"/>
    <dgm:cxn modelId="{C9C72D05-03F3-214E-A1BB-F00F9D41A1F2}" type="presParOf" srcId="{F6A81642-32E1-194C-8243-7D98C84A041B}" destId="{800AE2E8-667A-3545-8C94-BFB600C58347}" srcOrd="1" destOrd="0" presId="urn:microsoft.com/office/officeart/2005/8/layout/hProcess11"/>
    <dgm:cxn modelId="{44ACE1BB-3C57-1545-BF82-F27C700431B5}" type="presParOf" srcId="{F6A81642-32E1-194C-8243-7D98C84A041B}" destId="{F4929DB0-7A97-794A-913D-6F7B178A5BB2}" srcOrd="2" destOrd="0" presId="urn:microsoft.com/office/officeart/2005/8/layout/hProcess11"/>
  </dgm:cxnLst>
  <dgm:bg>
    <a:solidFill>
      <a:schemeClr val="bg1">
        <a:alpha val="49687"/>
      </a:schemeClr>
    </a:solidFill>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26B1524-D582-4191-A831-5FEEFC9BECF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9F7299C-9D76-41E2-A740-2DFF439C9512}">
      <dgm:prSet/>
      <dgm:spPr/>
      <dgm:t>
        <a:bodyPr/>
        <a:lstStyle/>
        <a:p>
          <a:r>
            <a:rPr lang="en-US"/>
            <a:t>Genomics can “level up” traditional surveillance efforts</a:t>
          </a:r>
        </a:p>
      </dgm:t>
    </dgm:pt>
    <dgm:pt modelId="{640D4B1C-4896-4E7A-BDDD-F05266F6E40E}" type="parTrans" cxnId="{0F8EACC6-25DA-4838-BD81-11C707420F90}">
      <dgm:prSet/>
      <dgm:spPr/>
      <dgm:t>
        <a:bodyPr/>
        <a:lstStyle/>
        <a:p>
          <a:endParaRPr lang="en-US"/>
        </a:p>
      </dgm:t>
    </dgm:pt>
    <dgm:pt modelId="{6F33C6C6-B170-4BCC-88F7-F85F39BBD935}" type="sibTrans" cxnId="{0F8EACC6-25DA-4838-BD81-11C707420F90}">
      <dgm:prSet/>
      <dgm:spPr/>
      <dgm:t>
        <a:bodyPr/>
        <a:lstStyle/>
        <a:p>
          <a:endParaRPr lang="en-US"/>
        </a:p>
      </dgm:t>
    </dgm:pt>
    <dgm:pt modelId="{54F03801-6FFE-4FAE-A19A-B9F3DB619553}">
      <dgm:prSet/>
      <dgm:spPr/>
      <dgm:t>
        <a:bodyPr/>
        <a:lstStyle/>
        <a:p>
          <a:r>
            <a:rPr lang="en-US" dirty="0"/>
            <a:t>Provide fast and clear practical recommendations </a:t>
          </a:r>
        </a:p>
      </dgm:t>
    </dgm:pt>
    <dgm:pt modelId="{92D54B30-E3A1-4AD4-96B7-0C8D119091AB}" type="parTrans" cxnId="{A40CA3E3-4F1E-4F7E-A332-319DB41A1FCF}">
      <dgm:prSet/>
      <dgm:spPr/>
      <dgm:t>
        <a:bodyPr/>
        <a:lstStyle/>
        <a:p>
          <a:endParaRPr lang="en-US"/>
        </a:p>
      </dgm:t>
    </dgm:pt>
    <dgm:pt modelId="{0056EA98-FA5E-4234-AB62-9B814243EF19}" type="sibTrans" cxnId="{A40CA3E3-4F1E-4F7E-A332-319DB41A1FCF}">
      <dgm:prSet/>
      <dgm:spPr/>
      <dgm:t>
        <a:bodyPr/>
        <a:lstStyle/>
        <a:p>
          <a:endParaRPr lang="en-US"/>
        </a:p>
      </dgm:t>
    </dgm:pt>
    <dgm:pt modelId="{26298C9D-32CC-4F00-8309-B59A7E7AA375}">
      <dgm:prSet/>
      <dgm:spPr/>
      <dgm:t>
        <a:bodyPr/>
        <a:lstStyle/>
        <a:p>
          <a:r>
            <a:rPr lang="en-US" dirty="0"/>
            <a:t>Benefit existing public health problems whilst ensuring preparedness &amp; resilience to emerging threats</a:t>
          </a:r>
        </a:p>
      </dgm:t>
    </dgm:pt>
    <dgm:pt modelId="{0165D438-0C38-48E5-8403-3A420BC352C6}" type="parTrans" cxnId="{D40E9249-6E60-4FA4-AF2F-BE739BD1E196}">
      <dgm:prSet/>
      <dgm:spPr/>
      <dgm:t>
        <a:bodyPr/>
        <a:lstStyle/>
        <a:p>
          <a:endParaRPr lang="en-US"/>
        </a:p>
      </dgm:t>
    </dgm:pt>
    <dgm:pt modelId="{10E7B78E-6973-45CF-B89A-F72CAFCEDB48}" type="sibTrans" cxnId="{D40E9249-6E60-4FA4-AF2F-BE739BD1E196}">
      <dgm:prSet/>
      <dgm:spPr/>
      <dgm:t>
        <a:bodyPr/>
        <a:lstStyle/>
        <a:p>
          <a:endParaRPr lang="en-US"/>
        </a:p>
      </dgm:t>
    </dgm:pt>
    <dgm:pt modelId="{539D899C-683F-4D3B-9379-BB84EC96C9DE}" type="pres">
      <dgm:prSet presAssocID="{226B1524-D582-4191-A831-5FEEFC9BECF4}" presName="root" presStyleCnt="0">
        <dgm:presLayoutVars>
          <dgm:dir/>
          <dgm:resizeHandles val="exact"/>
        </dgm:presLayoutVars>
      </dgm:prSet>
      <dgm:spPr/>
    </dgm:pt>
    <dgm:pt modelId="{5D6DA963-287A-4169-BCE8-F24D5C6886B3}" type="pres">
      <dgm:prSet presAssocID="{99F7299C-9D76-41E2-A740-2DFF439C9512}" presName="compNode" presStyleCnt="0"/>
      <dgm:spPr/>
    </dgm:pt>
    <dgm:pt modelId="{02ABEBE6-E562-4398-964B-BDC1AD43C510}" type="pres">
      <dgm:prSet presAssocID="{99F7299C-9D76-41E2-A740-2DFF439C9512}" presName="bgRect" presStyleLbl="bgShp" presStyleIdx="0" presStyleCnt="3"/>
      <dgm:spPr/>
    </dgm:pt>
    <dgm:pt modelId="{D2FD6978-A73D-42C8-A939-C67B2E038733}" type="pres">
      <dgm:prSet presAssocID="{99F7299C-9D76-41E2-A740-2DFF439C9512}" presName="iconRect" presStyleLbl="node1" presStyleIdx="0" presStyleCnt="3"/>
      <dgm:spPr>
        <a:blipFill rotWithShape="1">
          <a:blip xmlns:r="http://schemas.openxmlformats.org/officeDocument/2006/relationships" r:embed="rId1">
            <a:duotone>
              <a:schemeClr val="accent2">
                <a:shade val="45000"/>
                <a:satMod val="135000"/>
              </a:schemeClr>
              <a:prstClr val="white"/>
            </a:duotone>
          </a:blip>
          <a:srcRect/>
          <a:stretch>
            <a:fillRect t="-26000" b="-26000"/>
          </a:stretch>
        </a:blipFill>
        <a:ln>
          <a:noFill/>
        </a:ln>
      </dgm:spPr>
      <dgm:extLst>
        <a:ext uri="{E40237B7-FDA0-4F09-8148-C483321AD2D9}">
          <dgm14:cNvPr xmlns:dgm14="http://schemas.microsoft.com/office/drawing/2010/diagram" id="0" name="" descr="Finger Print"/>
        </a:ext>
      </dgm:extLst>
    </dgm:pt>
    <dgm:pt modelId="{9289CC2A-A1E3-4CBA-B76B-E94C2B596F50}" type="pres">
      <dgm:prSet presAssocID="{99F7299C-9D76-41E2-A740-2DFF439C9512}" presName="spaceRect" presStyleCnt="0"/>
      <dgm:spPr/>
    </dgm:pt>
    <dgm:pt modelId="{79E13AF8-87D3-49F9-B028-3E3E3F9C8E2D}" type="pres">
      <dgm:prSet presAssocID="{99F7299C-9D76-41E2-A740-2DFF439C9512}" presName="parTx" presStyleLbl="revTx" presStyleIdx="0" presStyleCnt="3">
        <dgm:presLayoutVars>
          <dgm:chMax val="0"/>
          <dgm:chPref val="0"/>
        </dgm:presLayoutVars>
      </dgm:prSet>
      <dgm:spPr/>
    </dgm:pt>
    <dgm:pt modelId="{F26ACA75-E123-4A76-BF9D-387B56E7BBA1}" type="pres">
      <dgm:prSet presAssocID="{6F33C6C6-B170-4BCC-88F7-F85F39BBD935}" presName="sibTrans" presStyleCnt="0"/>
      <dgm:spPr/>
    </dgm:pt>
    <dgm:pt modelId="{223F6B6B-4147-4A64-9FE1-1EE704E63CD3}" type="pres">
      <dgm:prSet presAssocID="{54F03801-6FFE-4FAE-A19A-B9F3DB619553}" presName="compNode" presStyleCnt="0"/>
      <dgm:spPr/>
    </dgm:pt>
    <dgm:pt modelId="{3DA17464-81C3-4DBC-8F51-E260ABDD1A87}" type="pres">
      <dgm:prSet presAssocID="{54F03801-6FFE-4FAE-A19A-B9F3DB619553}" presName="bgRect" presStyleLbl="bgShp" presStyleIdx="1" presStyleCnt="3"/>
      <dgm:spPr/>
    </dgm:pt>
    <dgm:pt modelId="{824CAB82-8336-4923-B798-8CFB2A33A04C}" type="pres">
      <dgm:prSet presAssocID="{54F03801-6FFE-4FAE-A19A-B9F3DB619553}"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Tick"/>
        </a:ext>
      </dgm:extLst>
    </dgm:pt>
    <dgm:pt modelId="{1B56BB6F-F490-46BC-97E9-1BDAD3C073EE}" type="pres">
      <dgm:prSet presAssocID="{54F03801-6FFE-4FAE-A19A-B9F3DB619553}" presName="spaceRect" presStyleCnt="0"/>
      <dgm:spPr/>
    </dgm:pt>
    <dgm:pt modelId="{DA9648CB-6D49-48D8-99EB-0FA4EC760291}" type="pres">
      <dgm:prSet presAssocID="{54F03801-6FFE-4FAE-A19A-B9F3DB619553}" presName="parTx" presStyleLbl="revTx" presStyleIdx="1" presStyleCnt="3">
        <dgm:presLayoutVars>
          <dgm:chMax val="0"/>
          <dgm:chPref val="0"/>
        </dgm:presLayoutVars>
      </dgm:prSet>
      <dgm:spPr/>
    </dgm:pt>
    <dgm:pt modelId="{90DC85B2-E017-4274-98D2-190B18D8453E}" type="pres">
      <dgm:prSet presAssocID="{0056EA98-FA5E-4234-AB62-9B814243EF19}" presName="sibTrans" presStyleCnt="0"/>
      <dgm:spPr/>
    </dgm:pt>
    <dgm:pt modelId="{88E7D529-69F2-454F-85A1-7E3DBADE6A0F}" type="pres">
      <dgm:prSet presAssocID="{26298C9D-32CC-4F00-8309-B59A7E7AA375}" presName="compNode" presStyleCnt="0"/>
      <dgm:spPr/>
    </dgm:pt>
    <dgm:pt modelId="{C4AE438E-8CD6-4D07-813F-E90824735B1F}" type="pres">
      <dgm:prSet presAssocID="{26298C9D-32CC-4F00-8309-B59A7E7AA375}" presName="bgRect" presStyleLbl="bgShp" presStyleIdx="2" presStyleCnt="3"/>
      <dgm:spPr/>
    </dgm:pt>
    <dgm:pt modelId="{1CD0FA8A-18F3-4A8E-9343-E1FB6E69727C}" type="pres">
      <dgm:prSet presAssocID="{26298C9D-32CC-4F00-8309-B59A7E7AA375}"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edical"/>
        </a:ext>
      </dgm:extLst>
    </dgm:pt>
    <dgm:pt modelId="{4EC4071E-A2D9-4BA7-BBDC-2ECE6BD9A998}" type="pres">
      <dgm:prSet presAssocID="{26298C9D-32CC-4F00-8309-B59A7E7AA375}" presName="spaceRect" presStyleCnt="0"/>
      <dgm:spPr/>
    </dgm:pt>
    <dgm:pt modelId="{313CBCE3-14BC-4536-9573-985A38AEAB66}" type="pres">
      <dgm:prSet presAssocID="{26298C9D-32CC-4F00-8309-B59A7E7AA375}" presName="parTx" presStyleLbl="revTx" presStyleIdx="2" presStyleCnt="3">
        <dgm:presLayoutVars>
          <dgm:chMax val="0"/>
          <dgm:chPref val="0"/>
        </dgm:presLayoutVars>
      </dgm:prSet>
      <dgm:spPr/>
    </dgm:pt>
  </dgm:ptLst>
  <dgm:cxnLst>
    <dgm:cxn modelId="{D40E9249-6E60-4FA4-AF2F-BE739BD1E196}" srcId="{226B1524-D582-4191-A831-5FEEFC9BECF4}" destId="{26298C9D-32CC-4F00-8309-B59A7E7AA375}" srcOrd="2" destOrd="0" parTransId="{0165D438-0C38-48E5-8403-3A420BC352C6}" sibTransId="{10E7B78E-6973-45CF-B89A-F72CAFCEDB48}"/>
    <dgm:cxn modelId="{AC1DB697-B4DA-40B3-A25D-FA9330FE7556}" type="presOf" srcId="{226B1524-D582-4191-A831-5FEEFC9BECF4}" destId="{539D899C-683F-4D3B-9379-BB84EC96C9DE}" srcOrd="0" destOrd="0" presId="urn:microsoft.com/office/officeart/2018/2/layout/IconVerticalSolidList"/>
    <dgm:cxn modelId="{E377DA9F-EE7B-4B85-B46C-98A4AE7D2AB7}" type="presOf" srcId="{26298C9D-32CC-4F00-8309-B59A7E7AA375}" destId="{313CBCE3-14BC-4536-9573-985A38AEAB66}" srcOrd="0" destOrd="0" presId="urn:microsoft.com/office/officeart/2018/2/layout/IconVerticalSolidList"/>
    <dgm:cxn modelId="{0F8EACC6-25DA-4838-BD81-11C707420F90}" srcId="{226B1524-D582-4191-A831-5FEEFC9BECF4}" destId="{99F7299C-9D76-41E2-A740-2DFF439C9512}" srcOrd="0" destOrd="0" parTransId="{640D4B1C-4896-4E7A-BDDD-F05266F6E40E}" sibTransId="{6F33C6C6-B170-4BCC-88F7-F85F39BBD935}"/>
    <dgm:cxn modelId="{EC9EB3C6-978D-4608-912F-81D165BC6D2C}" type="presOf" srcId="{99F7299C-9D76-41E2-A740-2DFF439C9512}" destId="{79E13AF8-87D3-49F9-B028-3E3E3F9C8E2D}" srcOrd="0" destOrd="0" presId="urn:microsoft.com/office/officeart/2018/2/layout/IconVerticalSolidList"/>
    <dgm:cxn modelId="{D2DFE5C9-3103-40C3-903F-FE5E9FDCC7B8}" type="presOf" srcId="{54F03801-6FFE-4FAE-A19A-B9F3DB619553}" destId="{DA9648CB-6D49-48D8-99EB-0FA4EC760291}" srcOrd="0" destOrd="0" presId="urn:microsoft.com/office/officeart/2018/2/layout/IconVerticalSolidList"/>
    <dgm:cxn modelId="{A40CA3E3-4F1E-4F7E-A332-319DB41A1FCF}" srcId="{226B1524-D582-4191-A831-5FEEFC9BECF4}" destId="{54F03801-6FFE-4FAE-A19A-B9F3DB619553}" srcOrd="1" destOrd="0" parTransId="{92D54B30-E3A1-4AD4-96B7-0C8D119091AB}" sibTransId="{0056EA98-FA5E-4234-AB62-9B814243EF19}"/>
    <dgm:cxn modelId="{4D4DF3D9-79BF-46DC-B2BC-E424AE438CC8}" type="presParOf" srcId="{539D899C-683F-4D3B-9379-BB84EC96C9DE}" destId="{5D6DA963-287A-4169-BCE8-F24D5C6886B3}" srcOrd="0" destOrd="0" presId="urn:microsoft.com/office/officeart/2018/2/layout/IconVerticalSolidList"/>
    <dgm:cxn modelId="{688D7409-95C6-4A3A-8921-F633E5D7DB70}" type="presParOf" srcId="{5D6DA963-287A-4169-BCE8-F24D5C6886B3}" destId="{02ABEBE6-E562-4398-964B-BDC1AD43C510}" srcOrd="0" destOrd="0" presId="urn:microsoft.com/office/officeart/2018/2/layout/IconVerticalSolidList"/>
    <dgm:cxn modelId="{2E6C16B1-C594-4A8A-A4EC-7773CEA5E319}" type="presParOf" srcId="{5D6DA963-287A-4169-BCE8-F24D5C6886B3}" destId="{D2FD6978-A73D-42C8-A939-C67B2E038733}" srcOrd="1" destOrd="0" presId="urn:microsoft.com/office/officeart/2018/2/layout/IconVerticalSolidList"/>
    <dgm:cxn modelId="{DC5BA5B2-049C-48A2-855F-259845F0FB41}" type="presParOf" srcId="{5D6DA963-287A-4169-BCE8-F24D5C6886B3}" destId="{9289CC2A-A1E3-4CBA-B76B-E94C2B596F50}" srcOrd="2" destOrd="0" presId="urn:microsoft.com/office/officeart/2018/2/layout/IconVerticalSolidList"/>
    <dgm:cxn modelId="{15D7B4BF-3DB0-45A2-9265-51AE6F97BA3A}" type="presParOf" srcId="{5D6DA963-287A-4169-BCE8-F24D5C6886B3}" destId="{79E13AF8-87D3-49F9-B028-3E3E3F9C8E2D}" srcOrd="3" destOrd="0" presId="urn:microsoft.com/office/officeart/2018/2/layout/IconVerticalSolidList"/>
    <dgm:cxn modelId="{BC67BD84-3CE1-40EB-94FC-0CCE833A358D}" type="presParOf" srcId="{539D899C-683F-4D3B-9379-BB84EC96C9DE}" destId="{F26ACA75-E123-4A76-BF9D-387B56E7BBA1}" srcOrd="1" destOrd="0" presId="urn:microsoft.com/office/officeart/2018/2/layout/IconVerticalSolidList"/>
    <dgm:cxn modelId="{F7478FE3-057B-470D-8BCA-E4DFA48554E2}" type="presParOf" srcId="{539D899C-683F-4D3B-9379-BB84EC96C9DE}" destId="{223F6B6B-4147-4A64-9FE1-1EE704E63CD3}" srcOrd="2" destOrd="0" presId="urn:microsoft.com/office/officeart/2018/2/layout/IconVerticalSolidList"/>
    <dgm:cxn modelId="{6368D1A7-D26A-492F-A3A7-BCAAFD5486C7}" type="presParOf" srcId="{223F6B6B-4147-4A64-9FE1-1EE704E63CD3}" destId="{3DA17464-81C3-4DBC-8F51-E260ABDD1A87}" srcOrd="0" destOrd="0" presId="urn:microsoft.com/office/officeart/2018/2/layout/IconVerticalSolidList"/>
    <dgm:cxn modelId="{CACBFFC6-3FA6-4FE3-8D4D-E7A46DCD3716}" type="presParOf" srcId="{223F6B6B-4147-4A64-9FE1-1EE704E63CD3}" destId="{824CAB82-8336-4923-B798-8CFB2A33A04C}" srcOrd="1" destOrd="0" presId="urn:microsoft.com/office/officeart/2018/2/layout/IconVerticalSolidList"/>
    <dgm:cxn modelId="{1435C560-6607-44BF-AB4E-68F3E357FB21}" type="presParOf" srcId="{223F6B6B-4147-4A64-9FE1-1EE704E63CD3}" destId="{1B56BB6F-F490-46BC-97E9-1BDAD3C073EE}" srcOrd="2" destOrd="0" presId="urn:microsoft.com/office/officeart/2018/2/layout/IconVerticalSolidList"/>
    <dgm:cxn modelId="{39FC6E6E-931A-422B-9F45-7E1A1686DDAC}" type="presParOf" srcId="{223F6B6B-4147-4A64-9FE1-1EE704E63CD3}" destId="{DA9648CB-6D49-48D8-99EB-0FA4EC760291}" srcOrd="3" destOrd="0" presId="urn:microsoft.com/office/officeart/2018/2/layout/IconVerticalSolidList"/>
    <dgm:cxn modelId="{EF0C890B-FB6E-4315-9BC7-C632344B282E}" type="presParOf" srcId="{539D899C-683F-4D3B-9379-BB84EC96C9DE}" destId="{90DC85B2-E017-4274-98D2-190B18D8453E}" srcOrd="3" destOrd="0" presId="urn:microsoft.com/office/officeart/2018/2/layout/IconVerticalSolidList"/>
    <dgm:cxn modelId="{1C232B2C-F2DC-445E-BB2F-32B1188901DC}" type="presParOf" srcId="{539D899C-683F-4D3B-9379-BB84EC96C9DE}" destId="{88E7D529-69F2-454F-85A1-7E3DBADE6A0F}" srcOrd="4" destOrd="0" presId="urn:microsoft.com/office/officeart/2018/2/layout/IconVerticalSolidList"/>
    <dgm:cxn modelId="{DABFFD2A-C699-4C47-B6F4-475D45FE4C48}" type="presParOf" srcId="{88E7D529-69F2-454F-85A1-7E3DBADE6A0F}" destId="{C4AE438E-8CD6-4D07-813F-E90824735B1F}" srcOrd="0" destOrd="0" presId="urn:microsoft.com/office/officeart/2018/2/layout/IconVerticalSolidList"/>
    <dgm:cxn modelId="{C236B343-11CA-4F24-A7B0-F2F2EFE130E5}" type="presParOf" srcId="{88E7D529-69F2-454F-85A1-7E3DBADE6A0F}" destId="{1CD0FA8A-18F3-4A8E-9343-E1FB6E69727C}" srcOrd="1" destOrd="0" presId="urn:microsoft.com/office/officeart/2018/2/layout/IconVerticalSolidList"/>
    <dgm:cxn modelId="{82B29DDD-7CB2-4301-9C19-177B1D9AB449}" type="presParOf" srcId="{88E7D529-69F2-454F-85A1-7E3DBADE6A0F}" destId="{4EC4071E-A2D9-4BA7-BBDC-2ECE6BD9A998}" srcOrd="2" destOrd="0" presId="urn:microsoft.com/office/officeart/2018/2/layout/IconVerticalSolidList"/>
    <dgm:cxn modelId="{FCEBE428-0314-4A91-B377-2A001AC16C0F}" type="presParOf" srcId="{88E7D529-69F2-454F-85A1-7E3DBADE6A0F}" destId="{313CBCE3-14BC-4536-9573-985A38AEAB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87757-D477-0341-998E-388CE4798A71}">
      <dsp:nvSpPr>
        <dsp:cNvPr id="0" name=""/>
        <dsp:cNvSpPr/>
      </dsp:nvSpPr>
      <dsp:spPr>
        <a:xfrm>
          <a:off x="2438" y="531135"/>
          <a:ext cx="1934543" cy="116072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a:t>Tracking disease outbreaks</a:t>
          </a:r>
          <a:endParaRPr lang="en-US" sz="1800" kern="1200"/>
        </a:p>
      </dsp:txBody>
      <dsp:txXfrm>
        <a:off x="2438" y="531135"/>
        <a:ext cx="1934543" cy="1160725"/>
      </dsp:txXfrm>
    </dsp:sp>
    <dsp:sp modelId="{9558F070-A8DB-0648-B161-63BF977BCFEB}">
      <dsp:nvSpPr>
        <dsp:cNvPr id="0" name=""/>
        <dsp:cNvSpPr/>
      </dsp:nvSpPr>
      <dsp:spPr>
        <a:xfrm>
          <a:off x="2130435" y="531135"/>
          <a:ext cx="1934543" cy="116072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dirty="0"/>
            <a:t>Detecting and monitoring genetic variants</a:t>
          </a:r>
          <a:endParaRPr lang="en-US" sz="1800" kern="1200" dirty="0"/>
        </a:p>
      </dsp:txBody>
      <dsp:txXfrm>
        <a:off x="2130435" y="531135"/>
        <a:ext cx="1934543" cy="1160725"/>
      </dsp:txXfrm>
    </dsp:sp>
    <dsp:sp modelId="{80294BEC-0504-1449-BF36-91BA88570B6E}">
      <dsp:nvSpPr>
        <dsp:cNvPr id="0" name=""/>
        <dsp:cNvSpPr/>
      </dsp:nvSpPr>
      <dsp:spPr>
        <a:xfrm>
          <a:off x="4258433" y="531135"/>
          <a:ext cx="1934543" cy="116072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dirty="0"/>
            <a:t>Understanding transmission dynamics</a:t>
          </a:r>
          <a:endParaRPr lang="en-US" sz="1800" kern="1200" dirty="0"/>
        </a:p>
      </dsp:txBody>
      <dsp:txXfrm>
        <a:off x="4258433" y="531135"/>
        <a:ext cx="1934543" cy="1160725"/>
      </dsp:txXfrm>
    </dsp:sp>
    <dsp:sp modelId="{E397A285-9CF6-2C4D-B124-CD7D6797C448}">
      <dsp:nvSpPr>
        <dsp:cNvPr id="0" name=""/>
        <dsp:cNvSpPr/>
      </dsp:nvSpPr>
      <dsp:spPr>
        <a:xfrm>
          <a:off x="6386430" y="531135"/>
          <a:ext cx="1934543" cy="116072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a:t>Drug resistance monitoring</a:t>
          </a:r>
          <a:endParaRPr lang="en-US" sz="1800" kern="1200"/>
        </a:p>
      </dsp:txBody>
      <dsp:txXfrm>
        <a:off x="6386430" y="531135"/>
        <a:ext cx="1934543" cy="1160725"/>
      </dsp:txXfrm>
    </dsp:sp>
    <dsp:sp modelId="{56C1538A-39ED-B24C-B4B8-95F216E327BD}">
      <dsp:nvSpPr>
        <dsp:cNvPr id="0" name=""/>
        <dsp:cNvSpPr/>
      </dsp:nvSpPr>
      <dsp:spPr>
        <a:xfrm>
          <a:off x="1066437" y="1885315"/>
          <a:ext cx="1934543" cy="116072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dirty="0"/>
            <a:t>Vaccine development and efficacy monitoring</a:t>
          </a:r>
          <a:endParaRPr lang="en-US" sz="1800" kern="1200" dirty="0"/>
        </a:p>
      </dsp:txBody>
      <dsp:txXfrm>
        <a:off x="1066437" y="1885315"/>
        <a:ext cx="1934543" cy="1160725"/>
      </dsp:txXfrm>
    </dsp:sp>
    <dsp:sp modelId="{7F2C6CC2-51FB-CE4E-AC26-7E6DA82C3B53}">
      <dsp:nvSpPr>
        <dsp:cNvPr id="0" name=""/>
        <dsp:cNvSpPr/>
      </dsp:nvSpPr>
      <dsp:spPr>
        <a:xfrm>
          <a:off x="3194434" y="1885315"/>
          <a:ext cx="1934543" cy="116072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i="0" kern="1200" dirty="0"/>
            <a:t>Understanding pathogen evolution</a:t>
          </a:r>
          <a:endParaRPr lang="en-US" sz="1800" kern="1200" dirty="0"/>
        </a:p>
      </dsp:txBody>
      <dsp:txXfrm>
        <a:off x="3194434" y="1885315"/>
        <a:ext cx="1934543" cy="1160725"/>
      </dsp:txXfrm>
    </dsp:sp>
    <dsp:sp modelId="{E9E8243F-62CB-EC47-B7F1-620664F41C10}">
      <dsp:nvSpPr>
        <dsp:cNvPr id="0" name=""/>
        <dsp:cNvSpPr/>
      </dsp:nvSpPr>
      <dsp:spPr>
        <a:xfrm>
          <a:off x="5322431" y="1885315"/>
          <a:ext cx="1934543" cy="116072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Tailor interventions and public health measures</a:t>
          </a:r>
        </a:p>
      </dsp:txBody>
      <dsp:txXfrm>
        <a:off x="5322431" y="1885315"/>
        <a:ext cx="1934543" cy="1160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5D259-D7E6-2A49-AE10-7C3F3DABD6F5}">
      <dsp:nvSpPr>
        <dsp:cNvPr id="0" name=""/>
        <dsp:cNvSpPr/>
      </dsp:nvSpPr>
      <dsp:spPr>
        <a:xfrm>
          <a:off x="0" y="1098831"/>
          <a:ext cx="12212638" cy="425371"/>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C6E5A60-E02A-4D43-9512-DF32120A492B}">
      <dsp:nvSpPr>
        <dsp:cNvPr id="0" name=""/>
        <dsp:cNvSpPr/>
      </dsp:nvSpPr>
      <dsp:spPr>
        <a:xfrm>
          <a:off x="1624" y="0"/>
          <a:ext cx="1524332"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Jun 2016- Jun 2017   </a:t>
          </a:r>
          <a:r>
            <a:rPr lang="en-GB" sz="1300" b="1" i="0" kern="1200" dirty="0">
              <a:solidFill>
                <a:schemeClr val="tx1"/>
              </a:solidFill>
            </a:rPr>
            <a:t>UK: </a:t>
          </a:r>
          <a:r>
            <a:rPr lang="en-GB" sz="1300" kern="1200" dirty="0"/>
            <a:t>Playing around with </a:t>
          </a:r>
          <a:r>
            <a:rPr lang="en-GB" sz="1300" kern="1200" dirty="0" err="1"/>
            <a:t>MinION</a:t>
          </a:r>
          <a:endParaRPr lang="en-GB" sz="1300" kern="1200" dirty="0"/>
        </a:p>
      </dsp:txBody>
      <dsp:txXfrm>
        <a:off x="1624" y="0"/>
        <a:ext cx="1524332" cy="1030605"/>
      </dsp:txXfrm>
    </dsp:sp>
    <dsp:sp modelId="{F81D8F77-FB3D-3746-84A5-42F0226B39F8}">
      <dsp:nvSpPr>
        <dsp:cNvPr id="0" name=""/>
        <dsp:cNvSpPr/>
      </dsp:nvSpPr>
      <dsp:spPr>
        <a:xfrm>
          <a:off x="634965" y="949390"/>
          <a:ext cx="257651" cy="25765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D6BBB20-2F12-7841-AAA7-8BB109CA9A34}">
      <dsp:nvSpPr>
        <dsp:cNvPr id="0" name=""/>
        <dsp:cNvSpPr/>
      </dsp:nvSpPr>
      <dsp:spPr>
        <a:xfrm>
          <a:off x="1567751" y="1545907"/>
          <a:ext cx="1004516"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Aug 2017</a:t>
          </a:r>
        </a:p>
        <a:p>
          <a:pPr marL="0" lvl="0" indent="0" algn="ctr" defTabSz="577850">
            <a:lnSpc>
              <a:spcPct val="90000"/>
            </a:lnSpc>
            <a:spcBef>
              <a:spcPct val="0"/>
            </a:spcBef>
            <a:spcAft>
              <a:spcPct val="35000"/>
            </a:spcAft>
            <a:buNone/>
          </a:pPr>
          <a:r>
            <a:rPr lang="en-GB" sz="1300" b="1" kern="1200" dirty="0"/>
            <a:t>Tanzania</a:t>
          </a:r>
          <a:r>
            <a:rPr lang="en-GB" sz="1300" kern="1200" dirty="0"/>
            <a:t>: Sequencing in the field</a:t>
          </a:r>
        </a:p>
      </dsp:txBody>
      <dsp:txXfrm>
        <a:off x="1567751" y="1545907"/>
        <a:ext cx="1004516" cy="1030605"/>
      </dsp:txXfrm>
    </dsp:sp>
    <dsp:sp modelId="{58C770E6-FB44-4A4D-8533-5E7413D67AD2}">
      <dsp:nvSpPr>
        <dsp:cNvPr id="0" name=""/>
        <dsp:cNvSpPr/>
      </dsp:nvSpPr>
      <dsp:spPr>
        <a:xfrm>
          <a:off x="1932006" y="1367458"/>
          <a:ext cx="257651" cy="257651"/>
        </a:xfrm>
        <a:prstGeom prst="ellipse">
          <a:avLst/>
        </a:prstGeom>
        <a:gradFill rotWithShape="0">
          <a:gsLst>
            <a:gs pos="0">
              <a:schemeClr val="accent2">
                <a:hueOff val="711048"/>
                <a:satOff val="4991"/>
                <a:lumOff val="240"/>
                <a:alphaOff val="0"/>
                <a:satMod val="103000"/>
                <a:lumMod val="102000"/>
                <a:tint val="94000"/>
              </a:schemeClr>
            </a:gs>
            <a:gs pos="50000">
              <a:schemeClr val="accent2">
                <a:hueOff val="711048"/>
                <a:satOff val="4991"/>
                <a:lumOff val="240"/>
                <a:alphaOff val="0"/>
                <a:satMod val="110000"/>
                <a:lumMod val="100000"/>
                <a:shade val="100000"/>
              </a:schemeClr>
            </a:gs>
            <a:gs pos="100000">
              <a:schemeClr val="accent2">
                <a:hueOff val="711048"/>
                <a:satOff val="4991"/>
                <a:lumOff val="2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E14F7E4-A2C3-CE4B-A71A-B082EFF01933}">
      <dsp:nvSpPr>
        <dsp:cNvPr id="0" name=""/>
        <dsp:cNvSpPr/>
      </dsp:nvSpPr>
      <dsp:spPr>
        <a:xfrm>
          <a:off x="2614062" y="0"/>
          <a:ext cx="835891"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Feb 2018</a:t>
          </a:r>
          <a:br>
            <a:rPr lang="en-GB" sz="1300" kern="1200" dirty="0"/>
          </a:br>
          <a:r>
            <a:rPr lang="en-GB" sz="1300" b="1" kern="1200" dirty="0"/>
            <a:t>Tanzania</a:t>
          </a:r>
          <a:endParaRPr lang="en-GB" sz="1300" kern="1200" dirty="0"/>
        </a:p>
      </dsp:txBody>
      <dsp:txXfrm>
        <a:off x="2614062" y="0"/>
        <a:ext cx="835891" cy="1030605"/>
      </dsp:txXfrm>
    </dsp:sp>
    <dsp:sp modelId="{8CF2C5CF-F875-4740-8B64-926D27D0E526}">
      <dsp:nvSpPr>
        <dsp:cNvPr id="0" name=""/>
        <dsp:cNvSpPr/>
      </dsp:nvSpPr>
      <dsp:spPr>
        <a:xfrm>
          <a:off x="2903183" y="949390"/>
          <a:ext cx="257651" cy="257651"/>
        </a:xfrm>
        <a:prstGeom prst="ellipse">
          <a:avLst/>
        </a:prstGeom>
        <a:gradFill rotWithShape="0">
          <a:gsLst>
            <a:gs pos="0">
              <a:schemeClr val="accent2">
                <a:hueOff val="1422097"/>
                <a:satOff val="9983"/>
                <a:lumOff val="479"/>
                <a:alphaOff val="0"/>
                <a:satMod val="103000"/>
                <a:lumMod val="102000"/>
                <a:tint val="94000"/>
              </a:schemeClr>
            </a:gs>
            <a:gs pos="50000">
              <a:schemeClr val="accent2">
                <a:hueOff val="1422097"/>
                <a:satOff val="9983"/>
                <a:lumOff val="479"/>
                <a:alphaOff val="0"/>
                <a:satMod val="110000"/>
                <a:lumMod val="100000"/>
                <a:shade val="100000"/>
              </a:schemeClr>
            </a:gs>
            <a:gs pos="100000">
              <a:schemeClr val="accent2">
                <a:hueOff val="1422097"/>
                <a:satOff val="9983"/>
                <a:lumOff val="4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15893B6-156C-7544-8BCE-0AA118BFBD89}">
      <dsp:nvSpPr>
        <dsp:cNvPr id="0" name=""/>
        <dsp:cNvSpPr/>
      </dsp:nvSpPr>
      <dsp:spPr>
        <a:xfrm>
          <a:off x="3491749" y="1545907"/>
          <a:ext cx="835891"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Feb 2019</a:t>
          </a:r>
        </a:p>
        <a:p>
          <a:pPr marL="0" lvl="0" indent="0" algn="ctr" defTabSz="577850">
            <a:lnSpc>
              <a:spcPct val="90000"/>
            </a:lnSpc>
            <a:spcBef>
              <a:spcPct val="0"/>
            </a:spcBef>
            <a:spcAft>
              <a:spcPct val="35000"/>
            </a:spcAft>
            <a:buNone/>
          </a:pPr>
          <a:r>
            <a:rPr lang="en-GB" sz="1300" b="1" kern="1200" dirty="0"/>
            <a:t>Kenya: </a:t>
          </a:r>
          <a:r>
            <a:rPr lang="en-GB" sz="1300" kern="1200" dirty="0"/>
            <a:t>1</a:t>
          </a:r>
          <a:r>
            <a:rPr lang="en-GB" sz="1300" kern="1200" baseline="30000" dirty="0"/>
            <a:t>st</a:t>
          </a:r>
          <a:r>
            <a:rPr lang="en-GB" sz="1300" kern="1200" dirty="0"/>
            <a:t> Training workshop</a:t>
          </a:r>
        </a:p>
      </dsp:txBody>
      <dsp:txXfrm>
        <a:off x="3491749" y="1545907"/>
        <a:ext cx="835891" cy="1030605"/>
      </dsp:txXfrm>
    </dsp:sp>
    <dsp:sp modelId="{6561A67D-8619-AB42-B09A-43F5AD8D7AC4}">
      <dsp:nvSpPr>
        <dsp:cNvPr id="0" name=""/>
        <dsp:cNvSpPr/>
      </dsp:nvSpPr>
      <dsp:spPr>
        <a:xfrm>
          <a:off x="3801772" y="1405995"/>
          <a:ext cx="257651" cy="257651"/>
        </a:xfrm>
        <a:prstGeom prst="ellipse">
          <a:avLst/>
        </a:prstGeom>
        <a:gradFill rotWithShape="0">
          <a:gsLst>
            <a:gs pos="0">
              <a:schemeClr val="accent2">
                <a:hueOff val="2133146"/>
                <a:satOff val="14974"/>
                <a:lumOff val="719"/>
                <a:alphaOff val="0"/>
                <a:satMod val="103000"/>
                <a:lumMod val="102000"/>
                <a:tint val="94000"/>
              </a:schemeClr>
            </a:gs>
            <a:gs pos="50000">
              <a:schemeClr val="accent2">
                <a:hueOff val="2133146"/>
                <a:satOff val="14974"/>
                <a:lumOff val="719"/>
                <a:alphaOff val="0"/>
                <a:satMod val="110000"/>
                <a:lumMod val="100000"/>
                <a:shade val="100000"/>
              </a:schemeClr>
            </a:gs>
            <a:gs pos="100000">
              <a:schemeClr val="accent2">
                <a:hueOff val="2133146"/>
                <a:satOff val="14974"/>
                <a:lumOff val="7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FBD7DCC-2DB7-BB44-80A1-0AB24EBFA7E6}">
      <dsp:nvSpPr>
        <dsp:cNvPr id="0" name=""/>
        <dsp:cNvSpPr/>
      </dsp:nvSpPr>
      <dsp:spPr>
        <a:xfrm>
          <a:off x="4369435" y="0"/>
          <a:ext cx="1048985"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Mar 2019</a:t>
          </a:r>
          <a:br>
            <a:rPr lang="en-GB" sz="1300" kern="1200" dirty="0"/>
          </a:br>
          <a:r>
            <a:rPr lang="en-GB" sz="1300" b="1" kern="1200" dirty="0"/>
            <a:t>Philippines</a:t>
          </a:r>
          <a:endParaRPr lang="en-GB" sz="1300" kern="1200" dirty="0"/>
        </a:p>
      </dsp:txBody>
      <dsp:txXfrm>
        <a:off x="4369435" y="0"/>
        <a:ext cx="1048985" cy="1030605"/>
      </dsp:txXfrm>
    </dsp:sp>
    <dsp:sp modelId="{9D5E41EF-C3FC-B74B-80F7-679D17E6DAA6}">
      <dsp:nvSpPr>
        <dsp:cNvPr id="0" name=""/>
        <dsp:cNvSpPr/>
      </dsp:nvSpPr>
      <dsp:spPr>
        <a:xfrm>
          <a:off x="4765102" y="949390"/>
          <a:ext cx="257651" cy="257651"/>
        </a:xfrm>
        <a:prstGeom prst="ellipse">
          <a:avLst/>
        </a:prstGeom>
        <a:gradFill rotWithShape="0">
          <a:gsLst>
            <a:gs pos="0">
              <a:schemeClr val="accent2">
                <a:hueOff val="2844194"/>
                <a:satOff val="19965"/>
                <a:lumOff val="959"/>
                <a:alphaOff val="0"/>
                <a:satMod val="103000"/>
                <a:lumMod val="102000"/>
                <a:tint val="94000"/>
              </a:schemeClr>
            </a:gs>
            <a:gs pos="50000">
              <a:schemeClr val="accent2">
                <a:hueOff val="2844194"/>
                <a:satOff val="19965"/>
                <a:lumOff val="959"/>
                <a:alphaOff val="0"/>
                <a:satMod val="110000"/>
                <a:lumMod val="100000"/>
                <a:shade val="100000"/>
              </a:schemeClr>
            </a:gs>
            <a:gs pos="100000">
              <a:schemeClr val="accent2">
                <a:hueOff val="2844194"/>
                <a:satOff val="19965"/>
                <a:lumOff val="9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4827804-9674-1D42-B5BC-5D0FDBFB39DD}">
      <dsp:nvSpPr>
        <dsp:cNvPr id="0" name=""/>
        <dsp:cNvSpPr/>
      </dsp:nvSpPr>
      <dsp:spPr>
        <a:xfrm>
          <a:off x="5467279" y="1545907"/>
          <a:ext cx="835891"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Sep 2019</a:t>
          </a:r>
          <a:br>
            <a:rPr lang="en-GB" sz="1300" b="1" kern="1200" dirty="0">
              <a:solidFill>
                <a:schemeClr val="accent2">
                  <a:lumMod val="75000"/>
                </a:schemeClr>
              </a:solidFill>
            </a:rPr>
          </a:br>
          <a:r>
            <a:rPr lang="en-GB" sz="1300" b="1" kern="1200" dirty="0"/>
            <a:t>Peru</a:t>
          </a:r>
          <a:endParaRPr lang="en-GB" sz="1300" kern="1200" dirty="0"/>
        </a:p>
      </dsp:txBody>
      <dsp:txXfrm>
        <a:off x="5467279" y="1545907"/>
        <a:ext cx="835891" cy="1030605"/>
      </dsp:txXfrm>
    </dsp:sp>
    <dsp:sp modelId="{79AC9D90-99E4-D344-911B-FF5CB3D6770F}">
      <dsp:nvSpPr>
        <dsp:cNvPr id="0" name=""/>
        <dsp:cNvSpPr/>
      </dsp:nvSpPr>
      <dsp:spPr>
        <a:xfrm>
          <a:off x="5767688" y="1388274"/>
          <a:ext cx="257651" cy="257651"/>
        </a:xfrm>
        <a:prstGeom prst="ellipse">
          <a:avLst/>
        </a:prstGeom>
        <a:gradFill rotWithShape="0">
          <a:gsLst>
            <a:gs pos="0">
              <a:schemeClr val="accent2">
                <a:hueOff val="3555243"/>
                <a:satOff val="24957"/>
                <a:lumOff val="1198"/>
                <a:alphaOff val="0"/>
                <a:satMod val="103000"/>
                <a:lumMod val="102000"/>
                <a:tint val="94000"/>
              </a:schemeClr>
            </a:gs>
            <a:gs pos="50000">
              <a:schemeClr val="accent2">
                <a:hueOff val="3555243"/>
                <a:satOff val="24957"/>
                <a:lumOff val="1198"/>
                <a:alphaOff val="0"/>
                <a:satMod val="110000"/>
                <a:lumMod val="100000"/>
                <a:shade val="100000"/>
              </a:schemeClr>
            </a:gs>
            <a:gs pos="100000">
              <a:schemeClr val="accent2">
                <a:hueOff val="3555243"/>
                <a:satOff val="24957"/>
                <a:lumOff val="11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7375462-9215-F747-BEF2-42C6535458CD}">
      <dsp:nvSpPr>
        <dsp:cNvPr id="0" name=""/>
        <dsp:cNvSpPr/>
      </dsp:nvSpPr>
      <dsp:spPr>
        <a:xfrm>
          <a:off x="6337902" y="0"/>
          <a:ext cx="835891"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Feb 2020</a:t>
          </a:r>
          <a:br>
            <a:rPr lang="en-GB" sz="1300" kern="1200" dirty="0"/>
          </a:br>
          <a:r>
            <a:rPr lang="en-GB" sz="1300" b="1" kern="1200" dirty="0"/>
            <a:t>Peru</a:t>
          </a:r>
          <a:endParaRPr lang="en-GB" sz="1300" b="0" kern="1200" dirty="0"/>
        </a:p>
      </dsp:txBody>
      <dsp:txXfrm>
        <a:off x="6337902" y="0"/>
        <a:ext cx="835891" cy="1030605"/>
      </dsp:txXfrm>
    </dsp:sp>
    <dsp:sp modelId="{C17183A5-C613-534C-928B-62356EE84A88}">
      <dsp:nvSpPr>
        <dsp:cNvPr id="0" name=""/>
        <dsp:cNvSpPr/>
      </dsp:nvSpPr>
      <dsp:spPr>
        <a:xfrm>
          <a:off x="6636200" y="958934"/>
          <a:ext cx="257651" cy="257651"/>
        </a:xfrm>
        <a:prstGeom prst="ellipse">
          <a:avLst/>
        </a:prstGeom>
        <a:gradFill rotWithShape="0">
          <a:gsLst>
            <a:gs pos="0">
              <a:schemeClr val="accent2">
                <a:hueOff val="4266291"/>
                <a:satOff val="29948"/>
                <a:lumOff val="1438"/>
                <a:alphaOff val="0"/>
                <a:satMod val="103000"/>
                <a:lumMod val="102000"/>
                <a:tint val="94000"/>
              </a:schemeClr>
            </a:gs>
            <a:gs pos="50000">
              <a:schemeClr val="accent2">
                <a:hueOff val="4266291"/>
                <a:satOff val="29948"/>
                <a:lumOff val="1438"/>
                <a:alphaOff val="0"/>
                <a:satMod val="110000"/>
                <a:lumMod val="100000"/>
                <a:shade val="100000"/>
              </a:schemeClr>
            </a:gs>
            <a:gs pos="100000">
              <a:schemeClr val="accent2">
                <a:hueOff val="4266291"/>
                <a:satOff val="29948"/>
                <a:lumOff val="14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BF989DE-FCFC-8A46-B59D-A94323E4FA2F}">
      <dsp:nvSpPr>
        <dsp:cNvPr id="0" name=""/>
        <dsp:cNvSpPr/>
      </dsp:nvSpPr>
      <dsp:spPr>
        <a:xfrm>
          <a:off x="7228001" y="1495859"/>
          <a:ext cx="1094416" cy="99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GB" sz="1300" b="1" i="1" kern="1200" dirty="0">
              <a:solidFill>
                <a:schemeClr val="accent2">
                  <a:lumMod val="75000"/>
                </a:schemeClr>
              </a:solidFill>
            </a:rPr>
            <a:t>Apr 2020 </a:t>
          </a:r>
          <a:r>
            <a:rPr lang="en-GB" sz="1300" b="1" kern="1200" dirty="0"/>
            <a:t>Philippines</a:t>
          </a:r>
          <a:br>
            <a:rPr lang="en-GB" sz="1300" b="0" kern="1200" dirty="0"/>
          </a:br>
          <a:r>
            <a:rPr lang="en-GB" sz="1300" b="0" kern="1200" dirty="0"/>
            <a:t>SARS-CoV-2</a:t>
          </a:r>
        </a:p>
      </dsp:txBody>
      <dsp:txXfrm>
        <a:off x="7228001" y="1495859"/>
        <a:ext cx="1094416" cy="998110"/>
      </dsp:txXfrm>
    </dsp:sp>
    <dsp:sp modelId="{24100D54-EFBC-1D47-ABA1-D60905E21797}">
      <dsp:nvSpPr>
        <dsp:cNvPr id="0" name=""/>
        <dsp:cNvSpPr/>
      </dsp:nvSpPr>
      <dsp:spPr>
        <a:xfrm>
          <a:off x="7633971" y="1345385"/>
          <a:ext cx="257651" cy="257651"/>
        </a:xfrm>
        <a:prstGeom prst="ellipse">
          <a:avLst/>
        </a:prstGeom>
        <a:gradFill rotWithShape="0">
          <a:gsLst>
            <a:gs pos="0">
              <a:schemeClr val="accent2">
                <a:hueOff val="4977339"/>
                <a:satOff val="34939"/>
                <a:lumOff val="1678"/>
                <a:alphaOff val="0"/>
                <a:satMod val="103000"/>
                <a:lumMod val="102000"/>
                <a:tint val="94000"/>
              </a:schemeClr>
            </a:gs>
            <a:gs pos="50000">
              <a:schemeClr val="accent2">
                <a:hueOff val="4977339"/>
                <a:satOff val="34939"/>
                <a:lumOff val="1678"/>
                <a:alphaOff val="0"/>
                <a:satMod val="110000"/>
                <a:lumMod val="100000"/>
                <a:shade val="100000"/>
              </a:schemeClr>
            </a:gs>
            <a:gs pos="100000">
              <a:schemeClr val="accent2">
                <a:hueOff val="4977339"/>
                <a:satOff val="34939"/>
                <a:lumOff val="167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5194D80-2088-A14A-AE8F-2E00D8F108F7}">
      <dsp:nvSpPr>
        <dsp:cNvPr id="0" name=""/>
        <dsp:cNvSpPr/>
      </dsp:nvSpPr>
      <dsp:spPr>
        <a:xfrm>
          <a:off x="8351800" y="0"/>
          <a:ext cx="835891"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GB" sz="1300" b="1" i="1" kern="1200" dirty="0"/>
            <a:t>2022</a:t>
          </a:r>
          <a:br>
            <a:rPr lang="en-GB" sz="1300" b="0" kern="1200" dirty="0"/>
          </a:br>
          <a:r>
            <a:rPr lang="en-GB" sz="1300" b="1" kern="1200" dirty="0"/>
            <a:t>Malawi</a:t>
          </a:r>
          <a:br>
            <a:rPr lang="en-GB" sz="1300" b="1" kern="1200" dirty="0"/>
          </a:br>
          <a:r>
            <a:rPr lang="en-GB" sz="1300" b="1" kern="1200" dirty="0"/>
            <a:t>Nigeria</a:t>
          </a:r>
        </a:p>
      </dsp:txBody>
      <dsp:txXfrm>
        <a:off x="8351800" y="0"/>
        <a:ext cx="835891" cy="1030605"/>
      </dsp:txXfrm>
    </dsp:sp>
    <dsp:sp modelId="{F0B65E32-21E5-6343-B521-756BBAE69501}">
      <dsp:nvSpPr>
        <dsp:cNvPr id="0" name=""/>
        <dsp:cNvSpPr/>
      </dsp:nvSpPr>
      <dsp:spPr>
        <a:xfrm>
          <a:off x="8640920" y="1159430"/>
          <a:ext cx="257651" cy="257651"/>
        </a:xfrm>
        <a:prstGeom prst="ellipse">
          <a:avLst/>
        </a:prstGeom>
        <a:gradFill rotWithShape="0">
          <a:gsLst>
            <a:gs pos="0">
              <a:schemeClr val="accent2">
                <a:hueOff val="5688388"/>
                <a:satOff val="39931"/>
                <a:lumOff val="1917"/>
                <a:alphaOff val="0"/>
                <a:satMod val="103000"/>
                <a:lumMod val="102000"/>
                <a:tint val="94000"/>
              </a:schemeClr>
            </a:gs>
            <a:gs pos="50000">
              <a:schemeClr val="accent2">
                <a:hueOff val="5688388"/>
                <a:satOff val="39931"/>
                <a:lumOff val="1917"/>
                <a:alphaOff val="0"/>
                <a:satMod val="110000"/>
                <a:lumMod val="100000"/>
                <a:shade val="100000"/>
              </a:schemeClr>
            </a:gs>
            <a:gs pos="100000">
              <a:schemeClr val="accent2">
                <a:hueOff val="5688388"/>
                <a:satOff val="39931"/>
                <a:lumOff val="19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FE20E9D-6896-A74B-8A05-A09E205E9E9D}">
      <dsp:nvSpPr>
        <dsp:cNvPr id="0" name=""/>
        <dsp:cNvSpPr/>
      </dsp:nvSpPr>
      <dsp:spPr>
        <a:xfrm>
          <a:off x="9229486" y="1545907"/>
          <a:ext cx="1760262" cy="103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GB" sz="1300" b="1" i="1" kern="1200" dirty="0"/>
            <a:t>2023</a:t>
          </a:r>
        </a:p>
        <a:p>
          <a:pPr marL="0" lvl="0" indent="0" algn="ctr" defTabSz="577850">
            <a:lnSpc>
              <a:spcPct val="90000"/>
            </a:lnSpc>
            <a:spcBef>
              <a:spcPct val="0"/>
            </a:spcBef>
            <a:spcAft>
              <a:spcPct val="35000"/>
            </a:spcAft>
            <a:buNone/>
          </a:pPr>
          <a:r>
            <a:rPr lang="en-GB" sz="1300" b="0" kern="1200" dirty="0"/>
            <a:t>Portable diagnostic/metagenomics</a:t>
          </a:r>
          <a:br>
            <a:rPr lang="en-GB" sz="1300" b="0" kern="1200" dirty="0"/>
          </a:br>
          <a:endParaRPr lang="en-GB" sz="1300" b="0" kern="1200" dirty="0"/>
        </a:p>
      </dsp:txBody>
      <dsp:txXfrm>
        <a:off x="9229486" y="1545907"/>
        <a:ext cx="1760262" cy="1030605"/>
      </dsp:txXfrm>
    </dsp:sp>
    <dsp:sp modelId="{800AE2E8-667A-3545-8C94-BFB600C58347}">
      <dsp:nvSpPr>
        <dsp:cNvPr id="0" name=""/>
        <dsp:cNvSpPr/>
      </dsp:nvSpPr>
      <dsp:spPr>
        <a:xfrm>
          <a:off x="9980792" y="1159430"/>
          <a:ext cx="257651" cy="257651"/>
        </a:xfrm>
        <a:prstGeom prst="ellipse">
          <a:avLst/>
        </a:prstGeom>
        <a:gradFill rotWithShape="0">
          <a:gsLst>
            <a:gs pos="0">
              <a:schemeClr val="accent2">
                <a:hueOff val="6399436"/>
                <a:satOff val="44922"/>
                <a:lumOff val="2157"/>
                <a:alphaOff val="0"/>
                <a:satMod val="103000"/>
                <a:lumMod val="102000"/>
                <a:tint val="94000"/>
              </a:schemeClr>
            </a:gs>
            <a:gs pos="50000">
              <a:schemeClr val="accent2">
                <a:hueOff val="6399436"/>
                <a:satOff val="44922"/>
                <a:lumOff val="2157"/>
                <a:alphaOff val="0"/>
                <a:satMod val="110000"/>
                <a:lumMod val="100000"/>
                <a:shade val="100000"/>
              </a:schemeClr>
            </a:gs>
            <a:gs pos="100000">
              <a:schemeClr val="accent2">
                <a:hueOff val="6399436"/>
                <a:satOff val="4492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ABEBE6-E562-4398-964B-BDC1AD43C510}">
      <dsp:nvSpPr>
        <dsp:cNvPr id="0" name=""/>
        <dsp:cNvSpPr/>
      </dsp:nvSpPr>
      <dsp:spPr>
        <a:xfrm>
          <a:off x="0" y="562"/>
          <a:ext cx="11474450" cy="13159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FD6978-A73D-42C8-A939-C67B2E038733}">
      <dsp:nvSpPr>
        <dsp:cNvPr id="0" name=""/>
        <dsp:cNvSpPr/>
      </dsp:nvSpPr>
      <dsp:spPr>
        <a:xfrm>
          <a:off x="398072" y="296649"/>
          <a:ext cx="723768" cy="723768"/>
        </a:xfrm>
        <a:prstGeom prst="rect">
          <a:avLst/>
        </a:prstGeom>
        <a:blipFill rotWithShape="1">
          <a:blip xmlns:r="http://schemas.openxmlformats.org/officeDocument/2006/relationships" r:embed="rId1">
            <a:duotone>
              <a:schemeClr val="accent2">
                <a:shade val="45000"/>
                <a:satMod val="135000"/>
              </a:schemeClr>
              <a:prstClr val="white"/>
            </a:duotone>
          </a:blip>
          <a:srcRect/>
          <a:stretch>
            <a:fillRect t="-26000" b="-2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E13AF8-87D3-49F9-B028-3E3E3F9C8E2D}">
      <dsp:nvSpPr>
        <dsp:cNvPr id="0" name=""/>
        <dsp:cNvSpPr/>
      </dsp:nvSpPr>
      <dsp:spPr>
        <a:xfrm>
          <a:off x="1519914" y="562"/>
          <a:ext cx="9954535"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a:t>Genomics can “level up” traditional surveillance efforts</a:t>
          </a:r>
        </a:p>
      </dsp:txBody>
      <dsp:txXfrm>
        <a:off x="1519914" y="562"/>
        <a:ext cx="9954535" cy="1315942"/>
      </dsp:txXfrm>
    </dsp:sp>
    <dsp:sp modelId="{3DA17464-81C3-4DBC-8F51-E260ABDD1A87}">
      <dsp:nvSpPr>
        <dsp:cNvPr id="0" name=""/>
        <dsp:cNvSpPr/>
      </dsp:nvSpPr>
      <dsp:spPr>
        <a:xfrm>
          <a:off x="0" y="1645491"/>
          <a:ext cx="11474450" cy="13159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4CAB82-8336-4923-B798-8CFB2A33A04C}">
      <dsp:nvSpPr>
        <dsp:cNvPr id="0" name=""/>
        <dsp:cNvSpPr/>
      </dsp:nvSpPr>
      <dsp:spPr>
        <a:xfrm>
          <a:off x="398072" y="1941578"/>
          <a:ext cx="723768" cy="723768"/>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648CB-6D49-48D8-99EB-0FA4EC760291}">
      <dsp:nvSpPr>
        <dsp:cNvPr id="0" name=""/>
        <dsp:cNvSpPr/>
      </dsp:nvSpPr>
      <dsp:spPr>
        <a:xfrm>
          <a:off x="1519914" y="1645491"/>
          <a:ext cx="9954535"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dirty="0"/>
            <a:t>Provide fast and clear practical recommendations </a:t>
          </a:r>
        </a:p>
      </dsp:txBody>
      <dsp:txXfrm>
        <a:off x="1519914" y="1645491"/>
        <a:ext cx="9954535" cy="1315942"/>
      </dsp:txXfrm>
    </dsp:sp>
    <dsp:sp modelId="{C4AE438E-8CD6-4D07-813F-E90824735B1F}">
      <dsp:nvSpPr>
        <dsp:cNvPr id="0" name=""/>
        <dsp:cNvSpPr/>
      </dsp:nvSpPr>
      <dsp:spPr>
        <a:xfrm>
          <a:off x="0" y="3290419"/>
          <a:ext cx="11474450" cy="13159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0FA8A-18F3-4A8E-9343-E1FB6E69727C}">
      <dsp:nvSpPr>
        <dsp:cNvPr id="0" name=""/>
        <dsp:cNvSpPr/>
      </dsp:nvSpPr>
      <dsp:spPr>
        <a:xfrm>
          <a:off x="398072" y="3586506"/>
          <a:ext cx="723768" cy="723768"/>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3CBCE3-14BC-4536-9573-985A38AEAB66}">
      <dsp:nvSpPr>
        <dsp:cNvPr id="0" name=""/>
        <dsp:cNvSpPr/>
      </dsp:nvSpPr>
      <dsp:spPr>
        <a:xfrm>
          <a:off x="1519914" y="3290419"/>
          <a:ext cx="9954535"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dirty="0"/>
            <a:t>Benefit existing public health problems whilst ensuring preparedness &amp; resilience to emerging threats</a:t>
          </a:r>
        </a:p>
      </dsp:txBody>
      <dsp:txXfrm>
        <a:off x="1519914" y="3290419"/>
        <a:ext cx="9954535" cy="131594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1</a:t>
            </a:fld>
            <a:endParaRPr lang="en-US"/>
          </a:p>
        </p:txBody>
      </p:sp>
    </p:spTree>
    <p:extLst>
      <p:ext uri="{BB962C8B-B14F-4D97-AF65-F5344CB8AC3E}">
        <p14:creationId xmlns:p14="http://schemas.microsoft.com/office/powerpoint/2010/main" val="176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936530-A695-0F4C-9700-E978D98AA476}" type="slidenum">
              <a:rPr lang="en-US" smtClean="0"/>
              <a:t>15</a:t>
            </a:fld>
            <a:endParaRPr lang="en-US"/>
          </a:p>
        </p:txBody>
      </p:sp>
    </p:spTree>
    <p:extLst>
      <p:ext uri="{BB962C8B-B14F-4D97-AF65-F5344CB8AC3E}">
        <p14:creationId xmlns:p14="http://schemas.microsoft.com/office/powerpoint/2010/main" val="4026435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2 independent incursions from mainland Tanzania</a:t>
            </a:r>
          </a:p>
          <a:p>
            <a:pPr marL="0" indent="0">
              <a:buNone/>
            </a:pPr>
            <a:r>
              <a:rPr lang="en-US" sz="1200" dirty="0"/>
              <a:t>- Not related to previous RABV diversity</a:t>
            </a: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16</a:t>
            </a:fld>
            <a:endParaRPr lang="en-US"/>
          </a:p>
        </p:txBody>
      </p:sp>
    </p:spTree>
    <p:extLst>
      <p:ext uri="{BB962C8B-B14F-4D97-AF65-F5344CB8AC3E}">
        <p14:creationId xmlns:p14="http://schemas.microsoft.com/office/powerpoint/2010/main" val="2263050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Incursion &amp; subsequent </a:t>
            </a:r>
            <a:r>
              <a:rPr lang="en-US" sz="1200" dirty="0"/>
              <a:t>dispersal</a:t>
            </a:r>
            <a:r>
              <a:rPr lang="en-US" sz="1200" dirty="0">
                <a:solidFill>
                  <a:schemeClr val="tx1"/>
                </a:solidFill>
              </a:rPr>
              <a:t> through relatively naive dog population</a:t>
            </a:r>
          </a:p>
          <a:p>
            <a:r>
              <a:rPr lang="en-US" sz="1200" dirty="0" err="1">
                <a:solidFill>
                  <a:schemeClr val="tx1"/>
                </a:solidFill>
              </a:rPr>
              <a:t>MinION</a:t>
            </a:r>
            <a:r>
              <a:rPr lang="en-US" sz="1200" dirty="0">
                <a:solidFill>
                  <a:schemeClr val="tx1"/>
                </a:solidFill>
              </a:rPr>
              <a:t> sequencing rapidly generated largest dog rabies WGS dataset in Latin America</a:t>
            </a:r>
          </a:p>
          <a:p>
            <a:endParaRPr lang="en-US" dirty="0"/>
          </a:p>
        </p:txBody>
      </p:sp>
      <p:sp>
        <p:nvSpPr>
          <p:cNvPr id="4" name="Slide Number Placeholder 3"/>
          <p:cNvSpPr>
            <a:spLocks noGrp="1"/>
          </p:cNvSpPr>
          <p:nvPr>
            <p:ph type="sldNum" sz="quarter" idx="5"/>
          </p:nvPr>
        </p:nvSpPr>
        <p:spPr/>
        <p:txBody>
          <a:bodyPr/>
          <a:lstStyle/>
          <a:p>
            <a:fld id="{775EF51D-CAB0-45EF-9997-E9A5569A6465}" type="slidenum">
              <a:rPr lang="en-GB" smtClean="0"/>
              <a:pPr/>
              <a:t>17</a:t>
            </a:fld>
            <a:endParaRPr lang="en-GB" dirty="0"/>
          </a:p>
        </p:txBody>
      </p:sp>
    </p:spTree>
    <p:extLst>
      <p:ext uri="{BB962C8B-B14F-4D97-AF65-F5344CB8AC3E}">
        <p14:creationId xmlns:p14="http://schemas.microsoft.com/office/powerpoint/2010/main" val="974433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Seeing an overall reduction of lineages over time, correlated to vaccination efforts</a:t>
            </a:r>
          </a:p>
          <a:p>
            <a:r>
              <a:rPr lang="en-US" dirty="0"/>
              <a:t>Shortened chains of transmission in Serengeti and fewer persisting lineages</a:t>
            </a:r>
          </a:p>
        </p:txBody>
      </p:sp>
      <p:sp>
        <p:nvSpPr>
          <p:cNvPr id="4" name="Slide Number Placeholder 3"/>
          <p:cNvSpPr>
            <a:spLocks noGrp="1"/>
          </p:cNvSpPr>
          <p:nvPr>
            <p:ph type="sldNum" sz="quarter" idx="5"/>
          </p:nvPr>
        </p:nvSpPr>
        <p:spPr/>
        <p:txBody>
          <a:bodyPr/>
          <a:lstStyle/>
          <a:p>
            <a:fld id="{0F24E5BB-E6B0-B84A-ABCD-9A3E9C2D78CB}" type="slidenum">
              <a:rPr lang="en-US" smtClean="0"/>
              <a:t>19</a:t>
            </a:fld>
            <a:endParaRPr lang="en-US"/>
          </a:p>
        </p:txBody>
      </p:sp>
    </p:spTree>
    <p:extLst>
      <p:ext uri="{BB962C8B-B14F-4D97-AF65-F5344CB8AC3E}">
        <p14:creationId xmlns:p14="http://schemas.microsoft.com/office/powerpoint/2010/main" val="218338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775EF51D-CAB0-45EF-9997-E9A5569A6465}" type="slidenum">
              <a:rPr lang="en-GB" smtClean="0"/>
              <a:pPr/>
              <a:t>21</a:t>
            </a:fld>
            <a:endParaRPr lang="en-GB"/>
          </a:p>
        </p:txBody>
      </p:sp>
    </p:spTree>
    <p:extLst>
      <p:ext uri="{BB962C8B-B14F-4D97-AF65-F5344CB8AC3E}">
        <p14:creationId xmlns:p14="http://schemas.microsoft.com/office/powerpoint/2010/main" val="3498550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3</a:t>
            </a:fld>
            <a:endParaRPr lang="en-US"/>
          </a:p>
        </p:txBody>
      </p:sp>
    </p:spTree>
    <p:extLst>
      <p:ext uri="{BB962C8B-B14F-4D97-AF65-F5344CB8AC3E}">
        <p14:creationId xmlns:p14="http://schemas.microsoft.com/office/powerpoint/2010/main" val="357310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GB" sz="1200" b="0" i="0" kern="1200" dirty="0">
                <a:solidFill>
                  <a:schemeClr val="tx1"/>
                </a:solidFill>
                <a:effectLst/>
                <a:latin typeface="+mn-lt"/>
                <a:ea typeface="+mn-ea"/>
                <a:cs typeface="+mn-cs"/>
              </a:rPr>
              <a:t>Sequencing has really become an important component of pathogen surveillance</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Cost-effective, accessible, deployable</a:t>
            </a:r>
          </a:p>
          <a:p>
            <a:pPr marL="342900" indent="-342900">
              <a:buFontTx/>
              <a:buChar char="-"/>
            </a:pPr>
            <a:r>
              <a:rPr lang="en-GB" sz="1200" b="0" i="0" kern="1200" dirty="0">
                <a:solidFill>
                  <a:schemeClr val="tx1"/>
                </a:solidFill>
                <a:effectLst/>
                <a:latin typeface="+mn-lt"/>
                <a:ea typeface="+mn-ea"/>
                <a:cs typeface="+mn-cs"/>
              </a:rPr>
              <a:t>It’s less of an academic luxury where outbreak data is retrospectively analysed </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To </a:t>
            </a:r>
            <a:r>
              <a:rPr lang="en-GB" sz="1200" b="0" i="0" kern="1200" dirty="0" err="1">
                <a:solidFill>
                  <a:schemeClr val="tx1"/>
                </a:solidFill>
                <a:effectLst/>
                <a:latin typeface="+mn-lt"/>
                <a:ea typeface="+mn-ea"/>
                <a:cs typeface="+mn-cs"/>
              </a:rPr>
              <a:t>indespensibsle</a:t>
            </a:r>
            <a:r>
              <a:rPr lang="en-GB" sz="1200" b="0" i="0" kern="1200" dirty="0">
                <a:solidFill>
                  <a:schemeClr val="tx1"/>
                </a:solidFill>
                <a:effectLst/>
                <a:latin typeface="+mn-lt"/>
                <a:ea typeface="+mn-ea"/>
                <a:cs typeface="+mn-cs"/>
              </a:rPr>
              <a:t> tool being used - </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in situ, in real-time. Actively inform decision making</a:t>
            </a:r>
          </a:p>
          <a:p>
            <a:pPr marL="342900" indent="-342900">
              <a:buFontTx/>
              <a:buChar char="-"/>
            </a:pPr>
            <a:r>
              <a:rPr lang="en-GB" sz="1200" b="0" i="0" kern="1200" dirty="0">
                <a:solidFill>
                  <a:schemeClr val="tx1"/>
                </a:solidFill>
                <a:effectLst/>
                <a:latin typeface="+mn-lt"/>
                <a:ea typeface="+mn-ea"/>
                <a:cs typeface="+mn-cs"/>
              </a:rPr>
              <a:t>Over last 5 years or so application come to the fore...being applied to </a:t>
            </a:r>
            <a:r>
              <a:rPr lang="en-GB" sz="1200" b="0" i="0" kern="1200" dirty="0" err="1">
                <a:solidFill>
                  <a:schemeClr val="tx1"/>
                </a:solidFill>
                <a:effectLst/>
                <a:latin typeface="+mn-lt"/>
                <a:ea typeface="+mn-ea"/>
                <a:cs typeface="+mn-cs"/>
              </a:rPr>
              <a:t>ebola</a:t>
            </a:r>
            <a:r>
              <a:rPr lang="en-GB" sz="1200" b="0" i="0" kern="1200" dirty="0">
                <a:solidFill>
                  <a:schemeClr val="tx1"/>
                </a:solidFill>
                <a:effectLst/>
                <a:latin typeface="+mn-lt"/>
                <a:ea typeface="+mn-ea"/>
                <a:cs typeface="+mn-cs"/>
              </a:rPr>
              <a:t>.. and particularly with COVID , Come to the fore </a:t>
            </a:r>
          </a:p>
          <a:p>
            <a:pPr marL="342900" indent="-342900">
              <a:buFontTx/>
              <a:buChar char="-"/>
            </a:pPr>
            <a:r>
              <a:rPr lang="en-GB" sz="1200" b="0" i="0" kern="1200" dirty="0" err="1">
                <a:solidFill>
                  <a:schemeClr val="tx1"/>
                </a:solidFill>
                <a:effectLst/>
                <a:latin typeface="+mn-lt"/>
                <a:ea typeface="+mn-ea"/>
                <a:cs typeface="+mn-cs"/>
              </a:rPr>
              <a:t>Capactiy</a:t>
            </a:r>
            <a:r>
              <a:rPr lang="en-GB" sz="1200" b="0" i="0" kern="1200" dirty="0">
                <a:solidFill>
                  <a:schemeClr val="tx1"/>
                </a:solidFill>
                <a:effectLst/>
                <a:latin typeface="+mn-lt"/>
                <a:ea typeface="+mn-ea"/>
                <a:cs typeface="+mn-cs"/>
              </a:rPr>
              <a:t> for genomics: there is an imbalance</a:t>
            </a:r>
          </a:p>
          <a:p>
            <a:pPr marL="800100" lvl="1" indent="-342900">
              <a:buFontTx/>
              <a:buChar char="-"/>
            </a:pPr>
            <a:r>
              <a:rPr lang="en-GB" sz="1200" b="0" i="0" kern="1200" dirty="0">
                <a:solidFill>
                  <a:schemeClr val="tx1"/>
                </a:solidFill>
                <a:effectLst/>
                <a:latin typeface="+mn-lt"/>
                <a:ea typeface="+mn-ea"/>
                <a:cs typeface="+mn-cs"/>
              </a:rPr>
              <a:t>while it's become more routine in high income countries, it's less established in low and middle income countries</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lang="en-GB" dirty="0" err="1"/>
              <a:t>Opportuntiy</a:t>
            </a:r>
            <a:r>
              <a:rPr lang="en-GB" dirty="0"/>
              <a:t> to Drive improvements in emerging disease surveillance through locally relevant capacity strengthening that targets endemic zoonotic diseases</a:t>
            </a:r>
            <a:r>
              <a:rPr lang="en-GB" sz="1200" b="0" i="0" kern="1200" dirty="0">
                <a:solidFill>
                  <a:schemeClr val="tx1"/>
                </a:solidFill>
                <a:effectLst/>
                <a:latin typeface="+mn-lt"/>
                <a:ea typeface="+mn-ea"/>
                <a:cs typeface="+mn-cs"/>
              </a:rPr>
              <a:t>: plenty around, ever present, constantly eating away, significant burden on communities</a:t>
            </a:r>
          </a:p>
        </p:txBody>
      </p:sp>
      <p:sp>
        <p:nvSpPr>
          <p:cNvPr id="4" name="Slide Number Placeholder 3"/>
          <p:cNvSpPr>
            <a:spLocks noGrp="1"/>
          </p:cNvSpPr>
          <p:nvPr>
            <p:ph type="sldNum" sz="quarter" idx="5"/>
          </p:nvPr>
        </p:nvSpPr>
        <p:spPr/>
        <p:txBody>
          <a:bodyPr/>
          <a:lstStyle/>
          <a:p>
            <a:fld id="{41909C3E-743F-8F44-94DA-97711379353B}" type="slidenum">
              <a:rPr lang="en-US" smtClean="0"/>
              <a:t>5</a:t>
            </a:fld>
            <a:endParaRPr lang="en-US"/>
          </a:p>
        </p:txBody>
      </p:sp>
    </p:spTree>
    <p:extLst>
      <p:ext uri="{BB962C8B-B14F-4D97-AF65-F5344CB8AC3E}">
        <p14:creationId xmlns:p14="http://schemas.microsoft.com/office/powerpoint/2010/main" val="1992016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12121"/>
                </a:solidFill>
                <a:effectLst/>
                <a:latin typeface="Cambria" panose="02040503050406030204" pitchFamily="18" charset="0"/>
              </a:rPr>
              <a:t> Endemic zoonoses: brucellosis (</a:t>
            </a:r>
            <a:r>
              <a:rPr lang="en-GB" b="0" i="1" dirty="0">
                <a:solidFill>
                  <a:srgbClr val="212121"/>
                </a:solidFill>
                <a:effectLst/>
                <a:latin typeface="Cambria" panose="02040503050406030204" pitchFamily="18" charset="0"/>
              </a:rPr>
              <a:t>Brucella</a:t>
            </a:r>
            <a:r>
              <a:rPr lang="en-GB" b="0" i="0" dirty="0">
                <a:solidFill>
                  <a:srgbClr val="212121"/>
                </a:solidFill>
                <a:effectLst/>
                <a:latin typeface="Cambria" panose="02040503050406030204" pitchFamily="18" charset="0"/>
              </a:rPr>
              <a:t> species), Q fever (</a:t>
            </a:r>
            <a:r>
              <a:rPr lang="en-GB" b="0" i="1" dirty="0">
                <a:solidFill>
                  <a:srgbClr val="212121"/>
                </a:solidFill>
                <a:effectLst/>
                <a:latin typeface="Cambria" panose="02040503050406030204" pitchFamily="18" charset="0"/>
              </a:rPr>
              <a:t>Coxiella </a:t>
            </a:r>
            <a:r>
              <a:rPr lang="en-GB" b="0" i="1" dirty="0" err="1">
                <a:solidFill>
                  <a:srgbClr val="212121"/>
                </a:solidFill>
                <a:effectLst/>
                <a:latin typeface="Cambria" panose="02040503050406030204" pitchFamily="18" charset="0"/>
              </a:rPr>
              <a:t>burnetii</a:t>
            </a:r>
            <a:r>
              <a:rPr lang="en-GB" b="0" i="0" dirty="0">
                <a:solidFill>
                  <a:srgbClr val="212121"/>
                </a:solidFill>
                <a:effectLst/>
                <a:latin typeface="Cambria" panose="02040503050406030204" pitchFamily="18" charset="0"/>
              </a:rPr>
              <a:t>), leptospirosis (</a:t>
            </a:r>
            <a:r>
              <a:rPr lang="en-GB" b="0" i="1" dirty="0">
                <a:solidFill>
                  <a:srgbClr val="212121"/>
                </a:solidFill>
                <a:effectLst/>
                <a:latin typeface="Cambria" panose="02040503050406030204" pitchFamily="18" charset="0"/>
              </a:rPr>
              <a:t>Leptospira</a:t>
            </a:r>
            <a:r>
              <a:rPr lang="en-GB" b="0" i="0" dirty="0">
                <a:solidFill>
                  <a:srgbClr val="212121"/>
                </a:solidFill>
                <a:effectLst/>
                <a:latin typeface="Cambria" panose="02040503050406030204" pitchFamily="18" charset="0"/>
              </a:rPr>
              <a:t> species), rickettsioses (</a:t>
            </a:r>
            <a:r>
              <a:rPr lang="en-GB" b="0" i="1" dirty="0">
                <a:solidFill>
                  <a:srgbClr val="212121"/>
                </a:solidFill>
                <a:effectLst/>
                <a:latin typeface="Cambria" panose="02040503050406030204" pitchFamily="18" charset="0"/>
              </a:rPr>
              <a:t>Rickettsia</a:t>
            </a:r>
            <a:r>
              <a:rPr lang="en-GB" b="0" i="0" dirty="0">
                <a:solidFill>
                  <a:srgbClr val="212121"/>
                </a:solidFill>
                <a:effectLst/>
                <a:latin typeface="Cambria" panose="02040503050406030204" pitchFamily="18" charset="0"/>
              </a:rPr>
              <a:t> species), </a:t>
            </a:r>
            <a:r>
              <a:rPr lang="en-GB" b="0" i="0" dirty="0" err="1">
                <a:solidFill>
                  <a:srgbClr val="212121"/>
                </a:solidFill>
                <a:effectLst/>
                <a:latin typeface="Cambria" panose="02040503050406030204" pitchFamily="18" charset="0"/>
              </a:rPr>
              <a:t>bartonellosis</a:t>
            </a:r>
            <a:r>
              <a:rPr lang="en-GB" b="0" i="0" dirty="0">
                <a:solidFill>
                  <a:srgbClr val="212121"/>
                </a:solidFill>
                <a:effectLst/>
                <a:latin typeface="Cambria" panose="02040503050406030204" pitchFamily="18" charset="0"/>
              </a:rPr>
              <a:t> (</a:t>
            </a:r>
            <a:r>
              <a:rPr lang="en-GB" b="0" i="1" dirty="0">
                <a:solidFill>
                  <a:srgbClr val="212121"/>
                </a:solidFill>
                <a:effectLst/>
                <a:latin typeface="Cambria" panose="02040503050406030204" pitchFamily="18" charset="0"/>
              </a:rPr>
              <a:t>Bartonella</a:t>
            </a:r>
            <a:r>
              <a:rPr lang="en-GB" b="0" i="0" dirty="0">
                <a:solidFill>
                  <a:srgbClr val="212121"/>
                </a:solidFill>
                <a:effectLst/>
                <a:latin typeface="Cambria" panose="02040503050406030204" pitchFamily="18" charset="0"/>
              </a:rPr>
              <a:t> species), plague (</a:t>
            </a:r>
            <a:r>
              <a:rPr lang="en-GB" b="0" i="1" dirty="0">
                <a:solidFill>
                  <a:srgbClr val="212121"/>
                </a:solidFill>
                <a:effectLst/>
                <a:latin typeface="Cambria" panose="02040503050406030204" pitchFamily="18" charset="0"/>
              </a:rPr>
              <a:t>Yersinia pestis</a:t>
            </a:r>
            <a:r>
              <a:rPr lang="en-GB" b="0" i="0" dirty="0">
                <a:solidFill>
                  <a:srgbClr val="212121"/>
                </a:solidFill>
                <a:effectLst/>
                <a:latin typeface="Cambria" panose="02040503050406030204" pitchFamily="18" charset="0"/>
              </a:rPr>
              <a:t>), Rift Valley fever and Chikungunya (both caused by arboviruses)</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6</a:t>
            </a:fld>
            <a:endParaRPr lang="en-US"/>
          </a:p>
        </p:txBody>
      </p:sp>
    </p:spTree>
    <p:extLst>
      <p:ext uri="{BB962C8B-B14F-4D97-AF65-F5344CB8AC3E}">
        <p14:creationId xmlns:p14="http://schemas.microsoft.com/office/powerpoint/2010/main" val="2687552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sz="1200" dirty="0">
                <a:solidFill>
                  <a:schemeClr val="tx1"/>
                </a:solidFill>
              </a:rPr>
              <a:t>Locally relevant capacity strengthening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200" dirty="0">
                <a:solidFill>
                  <a:schemeClr val="tx1"/>
                </a:solidFill>
              </a:rPr>
              <a:t>Interventions to prevent and control NTDs are one of the “best buys” in global public health</a:t>
            </a:r>
            <a:r>
              <a:rPr lang="en-GB" sz="1050" baseline="30000" dirty="0">
                <a:solidFill>
                  <a:schemeClr val="tx1"/>
                </a:solidFill>
              </a:rPr>
              <a:t> (</a:t>
            </a:r>
            <a:r>
              <a:rPr lang="en-GB" sz="1050" dirty="0"/>
              <a:t>WHO-A road map for neglected tropical diseases 2021–2030</a:t>
            </a:r>
            <a:r>
              <a:rPr lang="en-US" sz="1050" baseline="0" dirty="0">
                <a:solidFill>
                  <a:schemeClr val="tx1"/>
                </a:solidFill>
              </a:rPr>
              <a:t>)</a:t>
            </a:r>
            <a:endParaRPr lang="en-GB" sz="1050" baseline="300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7</a:t>
            </a:fld>
            <a:endParaRPr lang="en-US"/>
          </a:p>
        </p:txBody>
      </p:sp>
    </p:spTree>
    <p:extLst>
      <p:ext uri="{BB962C8B-B14F-4D97-AF65-F5344CB8AC3E}">
        <p14:creationId xmlns:p14="http://schemas.microsoft.com/office/powerpoint/2010/main" val="3980854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Rabies is one of these neglected zoonoses. It has the terrible accolade of being the world’s deadliest disease- it is nearly 100% fatal once symptoms appear.  It’s caused by an RNA virus that results in a devastating neurological infection that inevitably end in death. It can infect all mammals but nearly all human cases are caused by bites from rabid domestic dogs. It still kills about 59,000 people every year. The good news is that it’s 100% vaccine preventable and has been eliminated in much of the industrialised world. And a WHO-led campaign to eliminate dog-mediated rabies globally by 2030 is currently underway and effective surveillance will be crucial to achieve this goal.</a:t>
            </a:r>
          </a:p>
          <a:p>
            <a:r>
              <a:rPr lang="en-GB" sz="1200" kern="1200" dirty="0">
                <a:solidFill>
                  <a:schemeClr val="tx1"/>
                </a:solidFill>
                <a:effectLst/>
                <a:latin typeface="+mn-lt"/>
                <a:ea typeface="+mn-ea"/>
                <a:cs typeface="+mn-cs"/>
              </a:rPr>
              <a:t>The virus itself has a pretty simple and short genome, which makes it very amenable to sequencing</a:t>
            </a: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8</a:t>
            </a:fld>
            <a:endParaRPr lang="en-US"/>
          </a:p>
        </p:txBody>
      </p:sp>
    </p:spTree>
    <p:extLst>
      <p:ext uri="{BB962C8B-B14F-4D97-AF65-F5344CB8AC3E}">
        <p14:creationId xmlns:p14="http://schemas.microsoft.com/office/powerpoint/2010/main" val="43614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enhanced surveillance that will be needed to establish and maintain elimination</a:t>
            </a:r>
          </a:p>
        </p:txBody>
      </p:sp>
      <p:sp>
        <p:nvSpPr>
          <p:cNvPr id="4" name="Slide Number Placeholder 3"/>
          <p:cNvSpPr>
            <a:spLocks noGrp="1"/>
          </p:cNvSpPr>
          <p:nvPr>
            <p:ph type="sldNum" sz="quarter" idx="5"/>
          </p:nvPr>
        </p:nvSpPr>
        <p:spPr/>
        <p:txBody>
          <a:bodyPr/>
          <a:lstStyle/>
          <a:p>
            <a:fld id="{41909C3E-743F-8F44-94DA-97711379353B}" type="slidenum">
              <a:rPr lang="en-US" smtClean="0"/>
              <a:t>9</a:t>
            </a:fld>
            <a:endParaRPr lang="en-US"/>
          </a:p>
        </p:txBody>
      </p:sp>
    </p:spTree>
    <p:extLst>
      <p:ext uri="{BB962C8B-B14F-4D97-AF65-F5344CB8AC3E}">
        <p14:creationId xmlns:p14="http://schemas.microsoft.com/office/powerpoint/2010/main" val="29723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11</a:t>
            </a:fld>
            <a:endParaRPr lang="en-US"/>
          </a:p>
        </p:txBody>
      </p:sp>
    </p:spTree>
    <p:extLst>
      <p:ext uri="{BB962C8B-B14F-4D97-AF65-F5344CB8AC3E}">
        <p14:creationId xmlns:p14="http://schemas.microsoft.com/office/powerpoint/2010/main" val="609000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909C3E-743F-8F44-94DA-97711379353B}" type="slidenum">
              <a:rPr lang="en-US" smtClean="0"/>
              <a:t>12</a:t>
            </a:fld>
            <a:endParaRPr lang="en-US"/>
          </a:p>
        </p:txBody>
      </p:sp>
    </p:spTree>
    <p:extLst>
      <p:ext uri="{BB962C8B-B14F-4D97-AF65-F5344CB8AC3E}">
        <p14:creationId xmlns:p14="http://schemas.microsoft.com/office/powerpoint/2010/main" val="3170780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 Text +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92DD1D7-E406-49F2-8606-722193D1ACB8}"/>
              </a:ext>
            </a:extLst>
          </p:cNvPr>
          <p:cNvSpPr>
            <a:spLocks noGrp="1"/>
          </p:cNvSpPr>
          <p:nvPr>
            <p:ph type="title" hasCustomPrompt="1"/>
          </p:nvPr>
        </p:nvSpPr>
        <p:spPr>
          <a:xfrm>
            <a:off x="565573" y="441439"/>
            <a:ext cx="5414011" cy="369332"/>
          </a:xfrm>
        </p:spPr>
        <p:txBody>
          <a:bodyPr/>
          <a:lstStyle>
            <a:lvl1pPr>
              <a:defRPr cap="none">
                <a:solidFill>
                  <a:schemeClr val="accent3"/>
                </a:solidFill>
              </a:defRPr>
            </a:lvl1pPr>
          </a:lstStyle>
          <a:p>
            <a:r>
              <a:rPr lang="en-NZ" dirty="0"/>
              <a:t>Example slide title</a:t>
            </a:r>
            <a:endParaRPr lang="en-US" dirty="0"/>
          </a:p>
        </p:txBody>
      </p:sp>
      <p:sp>
        <p:nvSpPr>
          <p:cNvPr id="13" name="Text Placeholder 5">
            <a:extLst>
              <a:ext uri="{FF2B5EF4-FFF2-40B4-BE49-F238E27FC236}">
                <a16:creationId xmlns:a16="http://schemas.microsoft.com/office/drawing/2014/main" id="{50283C22-EECA-40EA-9374-207DB0895357}"/>
              </a:ext>
            </a:extLst>
          </p:cNvPr>
          <p:cNvSpPr>
            <a:spLocks noGrp="1"/>
          </p:cNvSpPr>
          <p:nvPr>
            <p:ph type="body" sz="quarter" idx="13" hasCustomPrompt="1"/>
          </p:nvPr>
        </p:nvSpPr>
        <p:spPr>
          <a:xfrm>
            <a:off x="565573" y="820634"/>
            <a:ext cx="5414011" cy="328295"/>
          </a:xfrm>
        </p:spPr>
        <p:txBody>
          <a:bodyPr/>
          <a:lstStyle>
            <a:lvl1pPr marL="0" indent="0">
              <a:buNone/>
              <a:defRPr sz="2133" b="0">
                <a:solidFill>
                  <a:schemeClr val="accent3"/>
                </a:solidFill>
              </a:defRPr>
            </a:lvl1pPr>
          </a:lstStyle>
          <a:p>
            <a:r>
              <a:rPr lang="en-NZ" dirty="0"/>
              <a:t>Subtitle</a:t>
            </a:r>
            <a:endParaRPr lang="en-GB" dirty="0"/>
          </a:p>
        </p:txBody>
      </p:sp>
      <p:sp>
        <p:nvSpPr>
          <p:cNvPr id="15" name="Text Placeholder 5">
            <a:extLst>
              <a:ext uri="{FF2B5EF4-FFF2-40B4-BE49-F238E27FC236}">
                <a16:creationId xmlns:a16="http://schemas.microsoft.com/office/drawing/2014/main" id="{7683F217-A309-4C71-AEEF-9D49441EE1E5}"/>
              </a:ext>
            </a:extLst>
          </p:cNvPr>
          <p:cNvSpPr>
            <a:spLocks noGrp="1"/>
          </p:cNvSpPr>
          <p:nvPr>
            <p:ph type="body" sz="quarter" idx="12" hasCustomPrompt="1"/>
          </p:nvPr>
        </p:nvSpPr>
        <p:spPr>
          <a:xfrm>
            <a:off x="576000" y="1920001"/>
            <a:ext cx="5414011" cy="184666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add text</a:t>
            </a:r>
          </a:p>
          <a:p>
            <a:pPr lvl="1"/>
            <a:r>
              <a:rPr lang="en-US" dirty="0"/>
              <a:t>Click to add indented text</a:t>
            </a:r>
          </a:p>
          <a:p>
            <a:pPr lvl="2"/>
            <a:r>
              <a:rPr lang="en-US" dirty="0"/>
              <a:t>Third level</a:t>
            </a:r>
          </a:p>
          <a:p>
            <a:pPr lvl="3"/>
            <a:r>
              <a:rPr lang="en-US" dirty="0"/>
              <a:t>Fourth level</a:t>
            </a:r>
          </a:p>
          <a:p>
            <a:pPr lvl="4"/>
            <a:r>
              <a:rPr lang="en-US" dirty="0"/>
              <a:t>Fifth level</a:t>
            </a:r>
            <a:endParaRPr lang="en-GB" dirty="0"/>
          </a:p>
        </p:txBody>
      </p:sp>
      <p:sp>
        <p:nvSpPr>
          <p:cNvPr id="16" name="Shape 88">
            <a:extLst>
              <a:ext uri="{FF2B5EF4-FFF2-40B4-BE49-F238E27FC236}">
                <a16:creationId xmlns:a16="http://schemas.microsoft.com/office/drawing/2014/main" id="{442985C9-6A5D-43A3-B033-8B9AB836BCC8}"/>
              </a:ext>
            </a:extLst>
          </p:cNvPr>
          <p:cNvSpPr>
            <a:spLocks noGrp="1"/>
          </p:cNvSpPr>
          <p:nvPr>
            <p:ph type="pic" idx="14" hasCustomPrompt="1"/>
          </p:nvPr>
        </p:nvSpPr>
        <p:spPr>
          <a:xfrm>
            <a:off x="6212416" y="1"/>
            <a:ext cx="5979584" cy="6858004"/>
          </a:xfrm>
          <a:prstGeom prst="rect">
            <a:avLst/>
          </a:prstGeom>
          <a:solidFill>
            <a:schemeClr val="bg1">
              <a:lumMod val="95000"/>
            </a:schemeClr>
          </a:solidFill>
        </p:spPr>
        <p:txBody>
          <a:bodyPr lIns="91439" tIns="45719" rIns="91439" bIns="45719">
            <a:noAutofit/>
          </a:bodyPr>
          <a:lstStyle>
            <a:lvl1pPr marL="0" indent="0">
              <a:buFontTx/>
              <a:buNone/>
              <a:defRPr/>
            </a:lvl1pPr>
          </a:lstStyle>
          <a:p>
            <a:r>
              <a:rPr lang="en-GB" dirty="0"/>
              <a:t>1. Drag &amp; drop picture to placeholder or click icon to add an image</a:t>
            </a:r>
            <a:br>
              <a:rPr lang="en-GB" dirty="0"/>
            </a:br>
            <a:r>
              <a:rPr lang="en-GB" dirty="0"/>
              <a:t>2. Images with transparency will have a grey background unless you set the shape fill to 'No Fill'</a:t>
            </a:r>
          </a:p>
        </p:txBody>
      </p:sp>
      <p:cxnSp>
        <p:nvCxnSpPr>
          <p:cNvPr id="6" name="Straight Connector 5">
            <a:extLst>
              <a:ext uri="{FF2B5EF4-FFF2-40B4-BE49-F238E27FC236}">
                <a16:creationId xmlns:a16="http://schemas.microsoft.com/office/drawing/2014/main" id="{A031BA98-C6D3-9240-B92E-056969DDF060}"/>
              </a:ext>
            </a:extLst>
          </p:cNvPr>
          <p:cNvCxnSpPr>
            <a:cxnSpLocks/>
          </p:cNvCxnSpPr>
          <p:nvPr userDrawn="1"/>
        </p:nvCxnSpPr>
        <p:spPr>
          <a:xfrm>
            <a:off x="565573" y="1194203"/>
            <a:ext cx="541401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1228578E-A57C-7C41-A2CE-0B5BD0DD2361}"/>
              </a:ext>
            </a:extLst>
          </p:cNvPr>
          <p:cNvSpPr>
            <a:spLocks noGrp="1"/>
          </p:cNvSpPr>
          <p:nvPr>
            <p:ph type="body" sz="quarter" idx="18" hasCustomPrompt="1"/>
          </p:nvPr>
        </p:nvSpPr>
        <p:spPr>
          <a:xfrm>
            <a:off x="575733" y="1536001"/>
            <a:ext cx="5403851" cy="285255"/>
          </a:xfrm>
        </p:spPr>
        <p:txBody>
          <a:bodyPr anchor="b"/>
          <a:lstStyle>
            <a:lvl1pPr marL="0" indent="0">
              <a:buNone/>
              <a:defRPr sz="1467" b="1">
                <a:solidFill>
                  <a:srgbClr val="0084A9"/>
                </a:solidFill>
                <a:latin typeface="+mj-lt"/>
              </a:defRPr>
            </a:lvl1pPr>
            <a:lvl2pPr>
              <a:defRPr/>
            </a:lvl2pPr>
            <a:lvl3pPr>
              <a:defRPr/>
            </a:lvl3pPr>
            <a:lvl4pPr>
              <a:defRPr/>
            </a:lvl4pPr>
            <a:lvl5pPr>
              <a:defRPr/>
            </a:lvl5pPr>
          </a:lstStyle>
          <a:p>
            <a:pPr lvl="0"/>
            <a:r>
              <a:rPr lang="en-US" dirty="0"/>
              <a:t>Click to add heading text</a:t>
            </a:r>
            <a:endParaRPr lang="en-GB" dirty="0"/>
          </a:p>
        </p:txBody>
      </p:sp>
    </p:spTree>
    <p:extLst>
      <p:ext uri="{BB962C8B-B14F-4D97-AF65-F5344CB8AC3E}">
        <p14:creationId xmlns:p14="http://schemas.microsoft.com/office/powerpoint/2010/main" val="4002916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D8546-CDAD-172A-2B13-FF36FE8ABBE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D27E334-A585-BB11-C03C-5AE324A906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D77FF6A-355C-7A77-9CF6-FDDAC596040E}"/>
              </a:ext>
            </a:extLst>
          </p:cNvPr>
          <p:cNvSpPr>
            <a:spLocks noGrp="1"/>
          </p:cNvSpPr>
          <p:nvPr>
            <p:ph type="dt" sz="half" idx="10"/>
          </p:nvPr>
        </p:nvSpPr>
        <p:spPr/>
        <p:txBody>
          <a:bodyPr/>
          <a:lstStyle/>
          <a:p>
            <a:fld id="{FCE8D913-556D-7A43-8070-22CEA1E7040A}" type="datetimeFigureOut">
              <a:rPr lang="en-US" smtClean="0"/>
              <a:t>2/5/24</a:t>
            </a:fld>
            <a:endParaRPr lang="en-US"/>
          </a:p>
        </p:txBody>
      </p:sp>
      <p:sp>
        <p:nvSpPr>
          <p:cNvPr id="5" name="Footer Placeholder 4">
            <a:extLst>
              <a:ext uri="{FF2B5EF4-FFF2-40B4-BE49-F238E27FC236}">
                <a16:creationId xmlns:a16="http://schemas.microsoft.com/office/drawing/2014/main" id="{0C23E90E-305F-C9C4-A3FA-8C391E99D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8EAE1-60A0-533E-FC06-C0AED9473318}"/>
              </a:ext>
            </a:extLst>
          </p:cNvPr>
          <p:cNvSpPr>
            <a:spLocks noGrp="1"/>
          </p:cNvSpPr>
          <p:nvPr>
            <p:ph type="sldNum" sz="quarter" idx="12"/>
          </p:nvPr>
        </p:nvSpPr>
        <p:spPr/>
        <p:txBody>
          <a:bodyPr/>
          <a:lstStyle/>
          <a:p>
            <a:fld id="{EE5B314B-8C8A-D746-A19B-D7EC4F4099D2}" type="slidenum">
              <a:rPr lang="en-US" smtClean="0"/>
              <a:t>‹#›</a:t>
            </a:fld>
            <a:endParaRPr lang="en-US"/>
          </a:p>
        </p:txBody>
      </p:sp>
    </p:spTree>
    <p:extLst>
      <p:ext uri="{BB962C8B-B14F-4D97-AF65-F5344CB8AC3E}">
        <p14:creationId xmlns:p14="http://schemas.microsoft.com/office/powerpoint/2010/main" val="3377295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7FB9C-A488-7E4F-A9AA-1BAAA93A4F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29CEAB4-C46B-7C4E-A700-CCA082CB1C53}"/>
              </a:ext>
            </a:extLst>
          </p:cNvPr>
          <p:cNvSpPr>
            <a:spLocks noGrp="1"/>
          </p:cNvSpPr>
          <p:nvPr>
            <p:ph type="dt" sz="half" idx="10"/>
          </p:nvPr>
        </p:nvSpPr>
        <p:spPr/>
        <p:txBody>
          <a:bodyPr/>
          <a:lstStyle/>
          <a:p>
            <a:fld id="{4CCA75C2-BFE1-2740-B2CF-27C58840E2B0}" type="datetimeFigureOut">
              <a:rPr lang="en-US" smtClean="0"/>
              <a:t>2/5/24</a:t>
            </a:fld>
            <a:endParaRPr lang="en-US"/>
          </a:p>
        </p:txBody>
      </p:sp>
      <p:sp>
        <p:nvSpPr>
          <p:cNvPr id="4" name="Footer Placeholder 3">
            <a:extLst>
              <a:ext uri="{FF2B5EF4-FFF2-40B4-BE49-F238E27FC236}">
                <a16:creationId xmlns:a16="http://schemas.microsoft.com/office/drawing/2014/main" id="{C75A4326-D91C-EB49-9128-BE7FF88DEB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1C09FA-9BA0-D542-A983-A4E4D4409F45}"/>
              </a:ext>
            </a:extLst>
          </p:cNvPr>
          <p:cNvSpPr>
            <a:spLocks noGrp="1"/>
          </p:cNvSpPr>
          <p:nvPr>
            <p:ph type="sldNum" sz="quarter" idx="12"/>
          </p:nvPr>
        </p:nvSpPr>
        <p:spPr/>
        <p:txBody>
          <a:bodyPr/>
          <a:lstStyle/>
          <a:p>
            <a:fld id="{5E91DC69-83EF-B54B-8E37-35406E010B80}" type="slidenum">
              <a:rPr lang="en-US" smtClean="0"/>
              <a:t>‹#›</a:t>
            </a:fld>
            <a:endParaRPr lang="en-US"/>
          </a:p>
        </p:txBody>
      </p:sp>
    </p:spTree>
    <p:extLst>
      <p:ext uri="{BB962C8B-B14F-4D97-AF65-F5344CB8AC3E}">
        <p14:creationId xmlns:p14="http://schemas.microsoft.com/office/powerpoint/2010/main" val="3137531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a:lvl1pPr>
          </a:lstStyle>
          <a:p>
            <a:r>
              <a:rPr lang="en-NZ" dirty="0"/>
              <a:t>Example slide title</a:t>
            </a:r>
            <a:endParaRPr lang="en-US" dirty="0"/>
          </a:p>
        </p:txBody>
      </p:sp>
      <p:sp>
        <p:nvSpPr>
          <p:cNvPr id="5" name="Text Placeholder 5"/>
          <p:cNvSpPr>
            <a:spLocks noGrp="1"/>
          </p:cNvSpPr>
          <p:nvPr>
            <p:ph type="body" sz="quarter" idx="13" hasCustomPrompt="1"/>
          </p:nvPr>
        </p:nvSpPr>
        <p:spPr>
          <a:xfrm>
            <a:off x="565574" y="820634"/>
            <a:ext cx="11050693" cy="328295"/>
          </a:xfrm>
        </p:spPr>
        <p:txBody>
          <a:bodyPr/>
          <a:lstStyle>
            <a:lvl1pPr marL="0" indent="0">
              <a:buNone/>
              <a:defRPr sz="2133" b="0">
                <a:solidFill>
                  <a:schemeClr val="accent3"/>
                </a:solidFill>
              </a:defRPr>
            </a:lvl1pPr>
          </a:lstStyle>
          <a:p>
            <a:r>
              <a:rPr lang="en-NZ" dirty="0"/>
              <a:t>Subtitle</a:t>
            </a:r>
            <a:endParaRPr lang="en-GB" dirty="0"/>
          </a:p>
        </p:txBody>
      </p:sp>
      <p:sp>
        <p:nvSpPr>
          <p:cNvPr id="4" name="Text Placeholder 6">
            <a:extLst>
              <a:ext uri="{FF2B5EF4-FFF2-40B4-BE49-F238E27FC236}">
                <a16:creationId xmlns:a16="http://schemas.microsoft.com/office/drawing/2014/main" id="{8993672C-269C-4EDB-88B3-5E27E744F013}"/>
              </a:ext>
            </a:extLst>
          </p:cNvPr>
          <p:cNvSpPr>
            <a:spLocks noGrp="1"/>
          </p:cNvSpPr>
          <p:nvPr>
            <p:ph type="body" sz="quarter" idx="15" hasCustomPrompt="1"/>
          </p:nvPr>
        </p:nvSpPr>
        <p:spPr>
          <a:xfrm>
            <a:off x="575734" y="1920000"/>
            <a:ext cx="11040535" cy="2236509"/>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add text</a:t>
            </a:r>
          </a:p>
          <a:p>
            <a:pPr lvl="1"/>
            <a:r>
              <a:rPr lang="en-US" dirty="0"/>
              <a:t>Click to add indented text</a:t>
            </a:r>
          </a:p>
          <a:p>
            <a:pPr lvl="2"/>
            <a:r>
              <a:rPr lang="en-US" dirty="0"/>
              <a:t>Third level</a:t>
            </a:r>
          </a:p>
          <a:p>
            <a:pPr lvl="3"/>
            <a:r>
              <a:rPr lang="en-US" dirty="0"/>
              <a:t>Fourth level</a:t>
            </a:r>
          </a:p>
          <a:p>
            <a:pPr lvl="4"/>
            <a:r>
              <a:rPr lang="en-US" dirty="0"/>
              <a:t>Fifth level</a:t>
            </a:r>
            <a:endParaRPr lang="en-GB" dirty="0"/>
          </a:p>
          <a:p>
            <a:endParaRPr lang="en-GB" dirty="0"/>
          </a:p>
        </p:txBody>
      </p:sp>
      <p:cxnSp>
        <p:nvCxnSpPr>
          <p:cNvPr id="10" name="Straight Connector 9">
            <a:extLst>
              <a:ext uri="{FF2B5EF4-FFF2-40B4-BE49-F238E27FC236}">
                <a16:creationId xmlns:a16="http://schemas.microsoft.com/office/drawing/2014/main" id="{CCAEC779-1D8F-DA44-B798-D934F02251D4}"/>
              </a:ext>
            </a:extLst>
          </p:cNvPr>
          <p:cNvCxnSpPr>
            <a:cxnSpLocks/>
          </p:cNvCxnSpPr>
          <p:nvPr userDrawn="1"/>
        </p:nvCxnSpPr>
        <p:spPr>
          <a:xfrm>
            <a:off x="565574" y="1194203"/>
            <a:ext cx="110415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D70E65FF-BB5B-E84E-BC12-275FA7C9165E}"/>
              </a:ext>
            </a:extLst>
          </p:cNvPr>
          <p:cNvSpPr>
            <a:spLocks noGrp="1"/>
          </p:cNvSpPr>
          <p:nvPr>
            <p:ph type="body" sz="quarter" idx="16" hasCustomPrompt="1"/>
          </p:nvPr>
        </p:nvSpPr>
        <p:spPr>
          <a:xfrm>
            <a:off x="575733" y="1536001"/>
            <a:ext cx="11050693" cy="285255"/>
          </a:xfrm>
        </p:spPr>
        <p:txBody>
          <a:bodyPr anchor="b"/>
          <a:lstStyle>
            <a:lvl1pPr marL="0" indent="0">
              <a:buNone/>
              <a:defRPr sz="1467" b="1">
                <a:solidFill>
                  <a:schemeClr val="accent1"/>
                </a:solidFill>
                <a:latin typeface="+mj-lt"/>
              </a:defRPr>
            </a:lvl1pPr>
            <a:lvl2pPr>
              <a:defRPr/>
            </a:lvl2pPr>
            <a:lvl3pPr>
              <a:defRPr/>
            </a:lvl3pPr>
            <a:lvl4pPr>
              <a:defRPr/>
            </a:lvl4pPr>
            <a:lvl5pPr>
              <a:defRPr/>
            </a:lvl5pPr>
          </a:lstStyle>
          <a:p>
            <a:pPr lvl="0"/>
            <a:r>
              <a:rPr lang="en-US" dirty="0"/>
              <a:t>Click to add heading text</a:t>
            </a:r>
            <a:endParaRPr lang="en-GB" dirty="0"/>
          </a:p>
        </p:txBody>
      </p:sp>
    </p:spTree>
    <p:extLst>
      <p:ext uri="{BB962C8B-B14F-4D97-AF65-F5344CB8AC3E}">
        <p14:creationId xmlns:p14="http://schemas.microsoft.com/office/powerpoint/2010/main" val="1124263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itle 1">
            <a:extLst>
              <a:ext uri="{FF2B5EF4-FFF2-40B4-BE49-F238E27FC236}">
                <a16:creationId xmlns:a16="http://schemas.microsoft.com/office/drawing/2014/main" id="{3EE31514-F8EA-5D4E-B45D-65DD78DBE34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341252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191D55F9-A3F2-1242-A5F3-5AAACC9DB3A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22494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0418" y="1657926"/>
            <a:ext cx="6629400" cy="789709"/>
          </a:xfrm>
        </p:spPr>
        <p:txBody>
          <a:bodyPr anchor="t">
            <a:normAutofit/>
          </a:bodyPr>
          <a:lstStyle>
            <a:lvl1pPr algn="l">
              <a:defRPr sz="2800">
                <a:solidFill>
                  <a:schemeClr val="accent1">
                    <a:lumMod val="50000"/>
                  </a:schemeClr>
                </a:solidFill>
                <a:latin typeface="Arial" panose="020B0604020202020204" pitchFamily="34" charset="0"/>
                <a:cs typeface="Arial" panose="020B0604020202020204" pitchFamily="34" charset="0"/>
              </a:defRPr>
            </a:lvl1pPr>
          </a:lstStyle>
          <a:p>
            <a:r>
              <a:rPr lang="en-GB"/>
              <a:t>Click to edit Master title style</a:t>
            </a:r>
            <a:endParaRPr lang="en-GB" dirty="0"/>
          </a:p>
        </p:txBody>
      </p:sp>
      <p:sp>
        <p:nvSpPr>
          <p:cNvPr id="3" name="Subtitle 2"/>
          <p:cNvSpPr>
            <a:spLocks noGrp="1"/>
          </p:cNvSpPr>
          <p:nvPr>
            <p:ph type="subTitle" idx="1"/>
          </p:nvPr>
        </p:nvSpPr>
        <p:spPr>
          <a:xfrm>
            <a:off x="690418" y="3015529"/>
            <a:ext cx="5680364" cy="623598"/>
          </a:xfrm>
        </p:spPr>
        <p:txBody>
          <a:bodyPr>
            <a:normAutofit/>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8427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1101283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a:t>Click to edit Master title style</a:t>
            </a:r>
            <a:endParaRPr lang="en-GB" dirty="0"/>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328039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A65B24-645B-1746-9651-55C209C5E25D}"/>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810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BDC0-CE04-D643-AA4F-1DB7D0143DF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2987B0E-2A7F-8B4B-B5C9-3F0603D9BC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17C6DC-5BEB-F64C-A4C9-4835B2D8AEE1}"/>
              </a:ext>
            </a:extLst>
          </p:cNvPr>
          <p:cNvSpPr>
            <a:spLocks noGrp="1"/>
          </p:cNvSpPr>
          <p:nvPr>
            <p:ph type="dt" sz="half" idx="10"/>
          </p:nvPr>
        </p:nvSpPr>
        <p:spPr/>
        <p:txBody>
          <a:bodyPr/>
          <a:lstStyle/>
          <a:p>
            <a:fld id="{4CCA75C2-BFE1-2740-B2CF-27C58840E2B0}" type="datetimeFigureOut">
              <a:rPr lang="en-US" smtClean="0"/>
              <a:t>2/5/24</a:t>
            </a:fld>
            <a:endParaRPr lang="en-US"/>
          </a:p>
        </p:txBody>
      </p:sp>
      <p:sp>
        <p:nvSpPr>
          <p:cNvPr id="5" name="Footer Placeholder 4">
            <a:extLst>
              <a:ext uri="{FF2B5EF4-FFF2-40B4-BE49-F238E27FC236}">
                <a16:creationId xmlns:a16="http://schemas.microsoft.com/office/drawing/2014/main" id="{9B2413ED-28DD-5F42-82C5-D7D73EC53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B146F-A895-884C-A6AB-39F4FB853A46}"/>
              </a:ext>
            </a:extLst>
          </p:cNvPr>
          <p:cNvSpPr>
            <a:spLocks noGrp="1"/>
          </p:cNvSpPr>
          <p:nvPr>
            <p:ph type="sldNum" sz="quarter" idx="12"/>
          </p:nvPr>
        </p:nvSpPr>
        <p:spPr/>
        <p:txBody>
          <a:bodyPr/>
          <a:lstStyle/>
          <a:p>
            <a:fld id="{5E91DC69-83EF-B54B-8E37-35406E010B80}" type="slidenum">
              <a:rPr lang="en-US" smtClean="0"/>
              <a:t>‹#›</a:t>
            </a:fld>
            <a:endParaRPr lang="en-US"/>
          </a:p>
        </p:txBody>
      </p:sp>
    </p:spTree>
    <p:extLst>
      <p:ext uri="{BB962C8B-B14F-4D97-AF65-F5344CB8AC3E}">
        <p14:creationId xmlns:p14="http://schemas.microsoft.com/office/powerpoint/2010/main" val="3151245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ne column with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92DD1D7-E406-49F2-8606-722193D1ACB8}"/>
              </a:ext>
            </a:extLst>
          </p:cNvPr>
          <p:cNvSpPr>
            <a:spLocks noGrp="1"/>
          </p:cNvSpPr>
          <p:nvPr>
            <p:ph type="title" hasCustomPrompt="1"/>
          </p:nvPr>
        </p:nvSpPr>
        <p:spPr>
          <a:xfrm>
            <a:off x="565574" y="441439"/>
            <a:ext cx="11050693" cy="369332"/>
          </a:xfrm>
        </p:spPr>
        <p:txBody>
          <a:bodyPr/>
          <a:lstStyle>
            <a:lvl1pPr>
              <a:defRPr cap="none">
                <a:solidFill>
                  <a:schemeClr val="accent3"/>
                </a:solidFill>
              </a:defRPr>
            </a:lvl1pPr>
          </a:lstStyle>
          <a:p>
            <a:r>
              <a:rPr lang="en-NZ" dirty="0"/>
              <a:t>Example slide title</a:t>
            </a:r>
            <a:endParaRPr lang="en-US" dirty="0"/>
          </a:p>
        </p:txBody>
      </p:sp>
      <p:sp>
        <p:nvSpPr>
          <p:cNvPr id="13" name="Text Placeholder 5">
            <a:extLst>
              <a:ext uri="{FF2B5EF4-FFF2-40B4-BE49-F238E27FC236}">
                <a16:creationId xmlns:a16="http://schemas.microsoft.com/office/drawing/2014/main" id="{50283C22-EECA-40EA-9374-207DB0895357}"/>
              </a:ext>
            </a:extLst>
          </p:cNvPr>
          <p:cNvSpPr>
            <a:spLocks noGrp="1"/>
          </p:cNvSpPr>
          <p:nvPr>
            <p:ph type="body" sz="quarter" idx="13" hasCustomPrompt="1"/>
          </p:nvPr>
        </p:nvSpPr>
        <p:spPr>
          <a:xfrm>
            <a:off x="565574" y="820634"/>
            <a:ext cx="11050693" cy="328295"/>
          </a:xfrm>
        </p:spPr>
        <p:txBody>
          <a:bodyPr/>
          <a:lstStyle>
            <a:lvl1pPr marL="10584" indent="-10584">
              <a:buNone/>
              <a:tabLst/>
              <a:defRPr sz="2133" b="0">
                <a:solidFill>
                  <a:schemeClr val="accent3"/>
                </a:solidFill>
              </a:defRPr>
            </a:lvl1pPr>
          </a:lstStyle>
          <a:p>
            <a:r>
              <a:rPr lang="en-NZ" dirty="0"/>
              <a:t>Subtitle</a:t>
            </a:r>
            <a:endParaRPr lang="en-GB" dirty="0"/>
          </a:p>
        </p:txBody>
      </p:sp>
      <p:sp>
        <p:nvSpPr>
          <p:cNvPr id="15" name="Text Placeholder 5">
            <a:extLst>
              <a:ext uri="{FF2B5EF4-FFF2-40B4-BE49-F238E27FC236}">
                <a16:creationId xmlns:a16="http://schemas.microsoft.com/office/drawing/2014/main" id="{7683F217-A309-4C71-AEEF-9D49441EE1E5}"/>
              </a:ext>
            </a:extLst>
          </p:cNvPr>
          <p:cNvSpPr>
            <a:spLocks noGrp="1"/>
          </p:cNvSpPr>
          <p:nvPr>
            <p:ph type="body" sz="quarter" idx="12" hasCustomPrompt="1"/>
          </p:nvPr>
        </p:nvSpPr>
        <p:spPr>
          <a:xfrm>
            <a:off x="576000" y="1920001"/>
            <a:ext cx="5414011" cy="1846660"/>
          </a:xfrm>
        </p:spPr>
        <p:txBody>
          <a:bodyPr/>
          <a:lstStyle>
            <a:lvl1pPr>
              <a:defRPr/>
            </a:lvl1pPr>
          </a:lstStyle>
          <a:p>
            <a:pPr lvl="0"/>
            <a:r>
              <a:rPr lang="en-GB" dirty="0"/>
              <a:t>Click to add text</a:t>
            </a:r>
          </a:p>
          <a:p>
            <a:pPr lvl="1"/>
            <a:r>
              <a:rPr lang="en-GB" dirty="0"/>
              <a:t>Click to add indented text</a:t>
            </a:r>
            <a:endParaRPr lang="en-US" dirty="0"/>
          </a:p>
        </p:txBody>
      </p:sp>
      <p:sp>
        <p:nvSpPr>
          <p:cNvPr id="16" name="Shape 88">
            <a:extLst>
              <a:ext uri="{FF2B5EF4-FFF2-40B4-BE49-F238E27FC236}">
                <a16:creationId xmlns:a16="http://schemas.microsoft.com/office/drawing/2014/main" id="{442985C9-6A5D-43A3-B033-8B9AB836BCC8}"/>
              </a:ext>
            </a:extLst>
          </p:cNvPr>
          <p:cNvSpPr>
            <a:spLocks noGrp="1"/>
          </p:cNvSpPr>
          <p:nvPr>
            <p:ph type="pic" idx="14" hasCustomPrompt="1"/>
          </p:nvPr>
        </p:nvSpPr>
        <p:spPr>
          <a:xfrm>
            <a:off x="6212416" y="1509185"/>
            <a:ext cx="5414011" cy="4764615"/>
          </a:xfrm>
          <a:prstGeom prst="rect">
            <a:avLst/>
          </a:prstGeom>
          <a:solidFill>
            <a:schemeClr val="bg1">
              <a:lumMod val="95000"/>
            </a:schemeClr>
          </a:solidFill>
        </p:spPr>
        <p:txBody>
          <a:bodyPr lIns="91439" tIns="45719" rIns="91439" bIns="45719">
            <a:noAutofit/>
          </a:bodyPr>
          <a:lstStyle>
            <a:lvl1pPr marL="0" marR="0" indent="0" algn="l" defTabSz="457189" rtl="0" eaLnBrk="1" fontAlgn="auto" latinLnBrk="0" hangingPunct="1">
              <a:lnSpc>
                <a:spcPct val="100000"/>
              </a:lnSpc>
              <a:spcBef>
                <a:spcPts val="0"/>
              </a:spcBef>
              <a:spcAft>
                <a:spcPts val="800"/>
              </a:spcAft>
              <a:buClrTx/>
              <a:buSzPct val="100000"/>
              <a:buFontTx/>
              <a:buNone/>
              <a:tabLst/>
              <a:defRPr/>
            </a:lvl1pPr>
          </a:lstStyle>
          <a:p>
            <a:r>
              <a:rPr lang="en-GB" dirty="0"/>
              <a:t>1. Drag &amp; drop picture to placeholder or click icon to add an image</a:t>
            </a:r>
            <a:br>
              <a:rPr lang="en-GB" dirty="0"/>
            </a:br>
            <a:r>
              <a:rPr lang="en-GB" dirty="0"/>
              <a:t>2. Images with transparency will have a grey background unless you set the shape fill to 'No Fill'</a:t>
            </a:r>
          </a:p>
        </p:txBody>
      </p:sp>
      <p:cxnSp>
        <p:nvCxnSpPr>
          <p:cNvPr id="6" name="Straight Connector 5">
            <a:extLst>
              <a:ext uri="{FF2B5EF4-FFF2-40B4-BE49-F238E27FC236}">
                <a16:creationId xmlns:a16="http://schemas.microsoft.com/office/drawing/2014/main" id="{A031BA98-C6D3-9240-B92E-056969DDF060}"/>
              </a:ext>
            </a:extLst>
          </p:cNvPr>
          <p:cNvCxnSpPr>
            <a:cxnSpLocks/>
          </p:cNvCxnSpPr>
          <p:nvPr userDrawn="1"/>
        </p:nvCxnSpPr>
        <p:spPr>
          <a:xfrm>
            <a:off x="565574" y="1194203"/>
            <a:ext cx="1105069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1228578E-A57C-7C41-A2CE-0B5BD0DD2361}"/>
              </a:ext>
            </a:extLst>
          </p:cNvPr>
          <p:cNvSpPr>
            <a:spLocks noGrp="1"/>
          </p:cNvSpPr>
          <p:nvPr>
            <p:ph type="body" sz="quarter" idx="18" hasCustomPrompt="1"/>
          </p:nvPr>
        </p:nvSpPr>
        <p:spPr>
          <a:xfrm>
            <a:off x="575733" y="1536001"/>
            <a:ext cx="5403851" cy="285255"/>
          </a:xfrm>
        </p:spPr>
        <p:txBody>
          <a:bodyPr anchor="b"/>
          <a:lstStyle>
            <a:lvl1pPr marL="10584" indent="-10584">
              <a:buNone/>
              <a:tabLst/>
              <a:defRPr sz="1467" b="1">
                <a:solidFill>
                  <a:srgbClr val="0084A9"/>
                </a:solidFill>
                <a:latin typeface="+mj-lt"/>
              </a:defRPr>
            </a:lvl1pPr>
            <a:lvl2pPr>
              <a:defRPr/>
            </a:lvl2pPr>
            <a:lvl3pPr>
              <a:defRPr/>
            </a:lvl3pPr>
            <a:lvl4pPr>
              <a:defRPr/>
            </a:lvl4pPr>
            <a:lvl5pPr>
              <a:defRPr/>
            </a:lvl5pPr>
          </a:lstStyle>
          <a:p>
            <a:pPr lvl="0"/>
            <a:r>
              <a:rPr lang="en-US" dirty="0"/>
              <a:t>Click to add heading text</a:t>
            </a:r>
            <a:endParaRPr lang="en-GB" dirty="0"/>
          </a:p>
        </p:txBody>
      </p:sp>
    </p:spTree>
    <p:extLst>
      <p:ext uri="{BB962C8B-B14F-4D97-AF65-F5344CB8AC3E}">
        <p14:creationId xmlns:p14="http://schemas.microsoft.com/office/powerpoint/2010/main" val="6308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05/02/2024</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3" r:id="rId1"/>
    <p:sldLayoutId id="2147483652" r:id="rId2"/>
    <p:sldLayoutId id="2147483653" r:id="rId3"/>
    <p:sldLayoutId id="2147483649" r:id="rId4"/>
    <p:sldLayoutId id="2147483654" r:id="rId5"/>
    <p:sldLayoutId id="2147483656" r:id="rId6"/>
    <p:sldLayoutId id="2147483684" r:id="rId7"/>
    <p:sldLayoutId id="2147483688" r:id="rId8"/>
    <p:sldLayoutId id="2147483689" r:id="rId9"/>
    <p:sldLayoutId id="2147483690" r:id="rId10"/>
    <p:sldLayoutId id="2147483691" r:id="rId11"/>
    <p:sldLayoutId id="2147483692" r:id="rId12"/>
    <p:sldLayoutId id="2147483693" r:id="rId13"/>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0.jpeg"/><Relationship Id="rId18" Type="http://schemas.openxmlformats.org/officeDocument/2006/relationships/image" Target="../media/image25.png"/><Relationship Id="rId3" Type="http://schemas.openxmlformats.org/officeDocument/2006/relationships/image" Target="../media/image15.jpeg"/><Relationship Id="rId21" Type="http://schemas.openxmlformats.org/officeDocument/2006/relationships/image" Target="../media/image28.jpeg"/><Relationship Id="rId7" Type="http://schemas.openxmlformats.org/officeDocument/2006/relationships/diagramLayout" Target="../diagrams/layout2.xml"/><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8.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18.png"/><Relationship Id="rId5" Type="http://schemas.openxmlformats.org/officeDocument/2006/relationships/image" Target="../media/image17.jpeg"/><Relationship Id="rId15" Type="http://schemas.openxmlformats.org/officeDocument/2006/relationships/image" Target="../media/image22.jpeg"/><Relationship Id="rId10" Type="http://schemas.microsoft.com/office/2007/relationships/diagramDrawing" Target="../diagrams/drawing2.xml"/><Relationship Id="rId19" Type="http://schemas.openxmlformats.org/officeDocument/2006/relationships/image" Target="../media/image26.png"/><Relationship Id="rId4" Type="http://schemas.openxmlformats.org/officeDocument/2006/relationships/image" Target="../media/image16.jpeg"/><Relationship Id="rId9" Type="http://schemas.openxmlformats.org/officeDocument/2006/relationships/diagramColors" Target="../diagrams/colors2.xml"/><Relationship Id="rId14" Type="http://schemas.openxmlformats.org/officeDocument/2006/relationships/image" Target="../media/image21.jpeg"/><Relationship Id="rId22"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 Id="rId9" Type="http://schemas.openxmlformats.org/officeDocument/2006/relationships/image" Target="../media/image35.tiff"/></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jpeg"/><Relationship Id="rId7" Type="http://schemas.openxmlformats.org/officeDocument/2006/relationships/image" Target="../media/image18.png"/><Relationship Id="rId2" Type="http://schemas.openxmlformats.org/officeDocument/2006/relationships/image" Target="../media/image36.jpg"/><Relationship Id="rId1" Type="http://schemas.openxmlformats.org/officeDocument/2006/relationships/slideLayout" Target="../slideLayouts/slideLayout1.xml"/><Relationship Id="rId6" Type="http://schemas.openxmlformats.org/officeDocument/2006/relationships/image" Target="../media/image40.jpg"/><Relationship Id="rId11" Type="http://schemas.openxmlformats.org/officeDocument/2006/relationships/image" Target="../media/image44.png"/><Relationship Id="rId5" Type="http://schemas.openxmlformats.org/officeDocument/2006/relationships/image" Target="../media/image39.jpeg"/><Relationship Id="rId10" Type="http://schemas.openxmlformats.org/officeDocument/2006/relationships/image" Target="../media/image43.png"/><Relationship Id="rId4" Type="http://schemas.openxmlformats.org/officeDocument/2006/relationships/image" Target="../media/image38.JP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1.xml"/><Relationship Id="rId7" Type="http://schemas.openxmlformats.org/officeDocument/2006/relationships/image" Target="../media/image53.png"/><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52.tiff"/><Relationship Id="rId11" Type="http://schemas.openxmlformats.org/officeDocument/2006/relationships/image" Target="../media/image18.png"/><Relationship Id="rId5" Type="http://schemas.openxmlformats.org/officeDocument/2006/relationships/image" Target="../media/image51.png"/><Relationship Id="rId10" Type="http://schemas.openxmlformats.org/officeDocument/2006/relationships/image" Target="../media/image20.jpeg"/><Relationship Id="rId4" Type="http://schemas.openxmlformats.org/officeDocument/2006/relationships/notesSlide" Target="../notesSlides/notesSlide12.xml"/><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jpe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jpe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rabid dog with dna around it">
            <a:extLst>
              <a:ext uri="{FF2B5EF4-FFF2-40B4-BE49-F238E27FC236}">
                <a16:creationId xmlns:a16="http://schemas.microsoft.com/office/drawing/2014/main" id="{81051714-B7FE-7DC4-E973-AA4BD400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B7340629-73C8-B72B-9709-1F7096D64AE7}"/>
              </a:ext>
            </a:extLst>
          </p:cNvPr>
          <p:cNvSpPr>
            <a:spLocks noGrp="1"/>
          </p:cNvSpPr>
          <p:nvPr>
            <p:ph type="ctrTitle"/>
          </p:nvPr>
        </p:nvSpPr>
        <p:spPr>
          <a:xfrm>
            <a:off x="690417" y="1657926"/>
            <a:ext cx="7505315" cy="1771074"/>
          </a:xfrm>
          <a:solidFill>
            <a:schemeClr val="bg1">
              <a:alpha val="66000"/>
            </a:schemeClr>
          </a:solidFill>
        </p:spPr>
        <p:txBody>
          <a:bodyPr>
            <a:normAutofit fontScale="90000"/>
          </a:bodyPr>
          <a:lstStyle/>
          <a:p>
            <a:r>
              <a:rPr lang="en-US" sz="4400" dirty="0"/>
              <a:t>Rabies Accessible Genomic Epidemiology (RAGE)</a:t>
            </a:r>
          </a:p>
        </p:txBody>
      </p:sp>
      <p:sp>
        <p:nvSpPr>
          <p:cNvPr id="3" name="Subtitle 2"/>
          <p:cNvSpPr>
            <a:spLocks noGrp="1"/>
          </p:cNvSpPr>
          <p:nvPr>
            <p:ph type="subTitle" idx="1"/>
          </p:nvPr>
        </p:nvSpPr>
        <p:spPr>
          <a:xfrm>
            <a:off x="690417" y="3039533"/>
            <a:ext cx="8707582" cy="2640204"/>
          </a:xfrm>
        </p:spPr>
        <p:txBody>
          <a:bodyPr>
            <a:normAutofit/>
          </a:bodyPr>
          <a:lstStyle/>
          <a:p>
            <a:r>
              <a:rPr lang="en-GB" sz="1800" dirty="0"/>
              <a:t>Kirstyn Brunker</a:t>
            </a:r>
          </a:p>
          <a:p>
            <a:r>
              <a:rPr lang="en-US" sz="1800" i="1" dirty="0"/>
              <a:t>RAGE workshop, NCDC, Abuja, Nigeria</a:t>
            </a:r>
          </a:p>
          <a:p>
            <a:r>
              <a:rPr lang="en-US" sz="1800" i="1" dirty="0"/>
              <a:t>12-16</a:t>
            </a:r>
            <a:r>
              <a:rPr lang="en-US" sz="1800" i="1" baseline="30000" dirty="0"/>
              <a:t>th</a:t>
            </a:r>
            <a:r>
              <a:rPr lang="en-US" sz="1800" i="1" dirty="0"/>
              <a:t> Feb 2024</a:t>
            </a:r>
          </a:p>
          <a:p>
            <a:endParaRPr lang="en-GB" sz="900" dirty="0">
              <a:solidFill>
                <a:schemeClr val="tx1"/>
              </a:solidFill>
            </a:endParaRPr>
          </a:p>
        </p:txBody>
      </p:sp>
    </p:spTree>
    <p:extLst>
      <p:ext uri="{BB962C8B-B14F-4D97-AF65-F5344CB8AC3E}">
        <p14:creationId xmlns:p14="http://schemas.microsoft.com/office/powerpoint/2010/main" val="424417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6AA67097-7FF4-6997-B19F-0A62C5151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83614"/>
            <a:ext cx="10515600" cy="3890772"/>
          </a:xfrm>
          <a:prstGeom prst="rect">
            <a:avLst/>
          </a:prstGeom>
          <a:noFill/>
        </p:spPr>
      </p:pic>
    </p:spTree>
    <p:extLst>
      <p:ext uri="{BB962C8B-B14F-4D97-AF65-F5344CB8AC3E}">
        <p14:creationId xmlns:p14="http://schemas.microsoft.com/office/powerpoint/2010/main" val="3976863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15366" name="Picture 6" descr="flat global south map watercolour">
            <a:extLst>
              <a:ext uri="{FF2B5EF4-FFF2-40B4-BE49-F238E27FC236}">
                <a16:creationId xmlns:a16="http://schemas.microsoft.com/office/drawing/2014/main" id="{978F652F-D13A-F15E-3ED5-1D7E99D1A1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48" b="11814"/>
          <a:stretch/>
        </p:blipFill>
        <p:spPr bwMode="auto">
          <a:xfrm>
            <a:off x="0" y="786758"/>
            <a:ext cx="12185882" cy="6047804"/>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Presentación de PowerPoint">
            <a:extLst>
              <a:ext uri="{FF2B5EF4-FFF2-40B4-BE49-F238E27FC236}">
                <a16:creationId xmlns:a16="http://schemas.microsoft.com/office/drawing/2014/main" id="{6A6A3E1B-49F4-5D45-862E-DAC862DFC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2437" y="6047804"/>
            <a:ext cx="691177" cy="7622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Content Placeholder 3">
            <a:extLst>
              <a:ext uri="{FF2B5EF4-FFF2-40B4-BE49-F238E27FC236}">
                <a16:creationId xmlns:a16="http://schemas.microsoft.com/office/drawing/2014/main" id="{5B4AD589-A06C-1C4C-8126-0D4586B44C0E}"/>
              </a:ext>
            </a:extLst>
          </p:cNvPr>
          <p:cNvGraphicFramePr>
            <a:graphicFrameLocks noGrp="1"/>
          </p:cNvGraphicFramePr>
          <p:nvPr>
            <p:ph idx="4294967295"/>
          </p:nvPr>
        </p:nvGraphicFramePr>
        <p:xfrm>
          <a:off x="6118" y="405784"/>
          <a:ext cx="12212638" cy="25765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9" name="Title 1">
            <a:extLst>
              <a:ext uri="{FF2B5EF4-FFF2-40B4-BE49-F238E27FC236}">
                <a16:creationId xmlns:a16="http://schemas.microsoft.com/office/drawing/2014/main" id="{184B2F41-AF95-D545-8DAA-FE34B2B537FF}"/>
              </a:ext>
            </a:extLst>
          </p:cNvPr>
          <p:cNvSpPr>
            <a:spLocks noGrp="1"/>
          </p:cNvSpPr>
          <p:nvPr>
            <p:ph type="title" idx="4294967295"/>
          </p:nvPr>
        </p:nvSpPr>
        <p:spPr>
          <a:xfrm>
            <a:off x="-6772275" y="175324"/>
            <a:ext cx="10515600" cy="1325563"/>
          </a:xfrm>
        </p:spPr>
        <p:txBody>
          <a:bodyPr>
            <a:normAutofit/>
          </a:bodyPr>
          <a:lstStyle/>
          <a:p>
            <a:r>
              <a:rPr lang="en-US" sz="3600" dirty="0"/>
              <a:t>Implementation</a:t>
            </a:r>
          </a:p>
        </p:txBody>
      </p:sp>
      <p:sp>
        <p:nvSpPr>
          <p:cNvPr id="12" name="TextBox 11">
            <a:extLst>
              <a:ext uri="{FF2B5EF4-FFF2-40B4-BE49-F238E27FC236}">
                <a16:creationId xmlns:a16="http://schemas.microsoft.com/office/drawing/2014/main" id="{0788E26C-6F2B-4944-8086-63CABA334EBF}"/>
              </a:ext>
            </a:extLst>
          </p:cNvPr>
          <p:cNvSpPr txBox="1"/>
          <p:nvPr/>
        </p:nvSpPr>
        <p:spPr>
          <a:xfrm>
            <a:off x="2662745" y="4976581"/>
            <a:ext cx="624979" cy="369332"/>
          </a:xfrm>
          <a:prstGeom prst="rect">
            <a:avLst/>
          </a:prstGeom>
          <a:solidFill>
            <a:schemeClr val="bg1">
              <a:alpha val="82000"/>
            </a:schemeClr>
          </a:solidFill>
        </p:spPr>
        <p:txBody>
          <a:bodyPr wrap="none" rtlCol="0">
            <a:spAutoFit/>
          </a:bodyPr>
          <a:lstStyle/>
          <a:p>
            <a:r>
              <a:rPr lang="en-US" b="1" dirty="0"/>
              <a:t>Peru</a:t>
            </a:r>
          </a:p>
        </p:txBody>
      </p:sp>
      <p:sp>
        <p:nvSpPr>
          <p:cNvPr id="25" name="TextBox 24">
            <a:extLst>
              <a:ext uri="{FF2B5EF4-FFF2-40B4-BE49-F238E27FC236}">
                <a16:creationId xmlns:a16="http://schemas.microsoft.com/office/drawing/2014/main" id="{7287EF3E-1FF0-5243-AED1-0C060550C817}"/>
              </a:ext>
            </a:extLst>
          </p:cNvPr>
          <p:cNvSpPr txBox="1"/>
          <p:nvPr/>
        </p:nvSpPr>
        <p:spPr>
          <a:xfrm>
            <a:off x="8137193" y="4478378"/>
            <a:ext cx="761170" cy="369332"/>
          </a:xfrm>
          <a:prstGeom prst="rect">
            <a:avLst/>
          </a:prstGeom>
          <a:solidFill>
            <a:schemeClr val="bg1">
              <a:alpha val="77000"/>
            </a:schemeClr>
          </a:solidFill>
        </p:spPr>
        <p:txBody>
          <a:bodyPr wrap="none" rtlCol="0">
            <a:spAutoFit/>
          </a:bodyPr>
          <a:lstStyle/>
          <a:p>
            <a:r>
              <a:rPr lang="en-US" b="1" dirty="0"/>
              <a:t>Kenya</a:t>
            </a:r>
          </a:p>
        </p:txBody>
      </p:sp>
      <p:sp>
        <p:nvSpPr>
          <p:cNvPr id="26" name="TextBox 25">
            <a:extLst>
              <a:ext uri="{FF2B5EF4-FFF2-40B4-BE49-F238E27FC236}">
                <a16:creationId xmlns:a16="http://schemas.microsoft.com/office/drawing/2014/main" id="{A3089325-EED1-9848-ACB4-54F4B609B48F}"/>
              </a:ext>
            </a:extLst>
          </p:cNvPr>
          <p:cNvSpPr txBox="1"/>
          <p:nvPr/>
        </p:nvSpPr>
        <p:spPr>
          <a:xfrm>
            <a:off x="7890577" y="4819037"/>
            <a:ext cx="1013867" cy="369332"/>
          </a:xfrm>
          <a:prstGeom prst="rect">
            <a:avLst/>
          </a:prstGeom>
          <a:solidFill>
            <a:schemeClr val="bg1">
              <a:alpha val="74000"/>
            </a:schemeClr>
          </a:solidFill>
        </p:spPr>
        <p:txBody>
          <a:bodyPr wrap="none" rtlCol="0">
            <a:spAutoFit/>
          </a:bodyPr>
          <a:lstStyle/>
          <a:p>
            <a:r>
              <a:rPr lang="en-US" b="1" dirty="0"/>
              <a:t>Tanzania</a:t>
            </a:r>
          </a:p>
        </p:txBody>
      </p:sp>
      <p:sp>
        <p:nvSpPr>
          <p:cNvPr id="27" name="TextBox 26">
            <a:extLst>
              <a:ext uri="{FF2B5EF4-FFF2-40B4-BE49-F238E27FC236}">
                <a16:creationId xmlns:a16="http://schemas.microsoft.com/office/drawing/2014/main" id="{DEB208C2-3990-2549-A225-F97183A3CCD5}"/>
              </a:ext>
            </a:extLst>
          </p:cNvPr>
          <p:cNvSpPr txBox="1"/>
          <p:nvPr/>
        </p:nvSpPr>
        <p:spPr>
          <a:xfrm>
            <a:off x="10402561" y="3520569"/>
            <a:ext cx="1233030" cy="369332"/>
          </a:xfrm>
          <a:prstGeom prst="rect">
            <a:avLst/>
          </a:prstGeom>
          <a:solidFill>
            <a:schemeClr val="bg1">
              <a:alpha val="76000"/>
            </a:schemeClr>
          </a:solidFill>
        </p:spPr>
        <p:txBody>
          <a:bodyPr wrap="none" rtlCol="0">
            <a:spAutoFit/>
          </a:bodyPr>
          <a:lstStyle/>
          <a:p>
            <a:r>
              <a:rPr lang="en-US" b="1" dirty="0"/>
              <a:t>Philippines</a:t>
            </a:r>
          </a:p>
        </p:txBody>
      </p:sp>
      <p:pic>
        <p:nvPicPr>
          <p:cNvPr id="30" name="Picture Placeholder 9">
            <a:extLst>
              <a:ext uri="{FF2B5EF4-FFF2-40B4-BE49-F238E27FC236}">
                <a16:creationId xmlns:a16="http://schemas.microsoft.com/office/drawing/2014/main" id="{8E43293B-D4AD-9A47-BB91-5E5A5C93A252}"/>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263239" y="1543722"/>
            <a:ext cx="1328154" cy="1171044"/>
          </a:xfrm>
          <a:prstGeom prst="rect">
            <a:avLst/>
          </a:prstGeom>
          <a:noFill/>
        </p:spPr>
      </p:pic>
      <p:sp>
        <p:nvSpPr>
          <p:cNvPr id="3" name="TextBox 2">
            <a:extLst>
              <a:ext uri="{FF2B5EF4-FFF2-40B4-BE49-F238E27FC236}">
                <a16:creationId xmlns:a16="http://schemas.microsoft.com/office/drawing/2014/main" id="{F9C8B77C-5FCB-3B40-8728-08521ADB4EE4}"/>
              </a:ext>
            </a:extLst>
          </p:cNvPr>
          <p:cNvSpPr txBox="1"/>
          <p:nvPr/>
        </p:nvSpPr>
        <p:spPr>
          <a:xfrm>
            <a:off x="238768" y="1331187"/>
            <a:ext cx="1941617" cy="338554"/>
          </a:xfrm>
          <a:prstGeom prst="rect">
            <a:avLst/>
          </a:prstGeom>
          <a:noFill/>
        </p:spPr>
        <p:txBody>
          <a:bodyPr wrap="square" rtlCol="0">
            <a:spAutoFit/>
          </a:bodyPr>
          <a:lstStyle/>
          <a:p>
            <a:pPr algn="ctr"/>
            <a:r>
              <a:rPr lang="en-US" sz="1600" b="1" dirty="0"/>
              <a:t>$</a:t>
            </a:r>
            <a:endParaRPr lang="en-US" sz="1400" dirty="0"/>
          </a:p>
        </p:txBody>
      </p:sp>
      <p:sp>
        <p:nvSpPr>
          <p:cNvPr id="16" name="TextBox 15">
            <a:extLst>
              <a:ext uri="{FF2B5EF4-FFF2-40B4-BE49-F238E27FC236}">
                <a16:creationId xmlns:a16="http://schemas.microsoft.com/office/drawing/2014/main" id="{0FDBDF04-5BE3-8E47-B448-F41CDEB4612E}"/>
              </a:ext>
            </a:extLst>
          </p:cNvPr>
          <p:cNvSpPr txBox="1"/>
          <p:nvPr/>
        </p:nvSpPr>
        <p:spPr>
          <a:xfrm>
            <a:off x="4768787" y="1562899"/>
            <a:ext cx="1250880" cy="338554"/>
          </a:xfrm>
          <a:prstGeom prst="rect">
            <a:avLst/>
          </a:prstGeom>
          <a:noFill/>
        </p:spPr>
        <p:txBody>
          <a:bodyPr wrap="square" rtlCol="0">
            <a:spAutoFit/>
          </a:bodyPr>
          <a:lstStyle/>
          <a:p>
            <a:r>
              <a:rPr lang="en-US" sz="1600" b="1" dirty="0"/>
              <a:t>$$</a:t>
            </a:r>
            <a:endParaRPr lang="en-US" sz="1400" dirty="0"/>
          </a:p>
        </p:txBody>
      </p:sp>
      <p:sp>
        <p:nvSpPr>
          <p:cNvPr id="4" name="TextBox 3">
            <a:extLst>
              <a:ext uri="{FF2B5EF4-FFF2-40B4-BE49-F238E27FC236}">
                <a16:creationId xmlns:a16="http://schemas.microsoft.com/office/drawing/2014/main" id="{54B488E6-BDC5-6A43-969C-CCD64B886445}"/>
              </a:ext>
            </a:extLst>
          </p:cNvPr>
          <p:cNvSpPr txBox="1"/>
          <p:nvPr/>
        </p:nvSpPr>
        <p:spPr>
          <a:xfrm>
            <a:off x="3364049" y="1521041"/>
            <a:ext cx="1431062" cy="338554"/>
          </a:xfrm>
          <a:prstGeom prst="rect">
            <a:avLst/>
          </a:prstGeom>
          <a:noFill/>
        </p:spPr>
        <p:txBody>
          <a:bodyPr wrap="square" rtlCol="0">
            <a:spAutoFit/>
          </a:bodyPr>
          <a:lstStyle/>
          <a:p>
            <a:r>
              <a:rPr lang="en-US" sz="1600" b="1" dirty="0"/>
              <a:t>$</a:t>
            </a:r>
            <a:endParaRPr lang="en-US" sz="1400" dirty="0"/>
          </a:p>
        </p:txBody>
      </p:sp>
      <p:sp>
        <p:nvSpPr>
          <p:cNvPr id="23" name="TextBox 22">
            <a:extLst>
              <a:ext uri="{FF2B5EF4-FFF2-40B4-BE49-F238E27FC236}">
                <a16:creationId xmlns:a16="http://schemas.microsoft.com/office/drawing/2014/main" id="{05B62E7D-7BAD-6344-8488-673834B35690}"/>
              </a:ext>
            </a:extLst>
          </p:cNvPr>
          <p:cNvSpPr txBox="1"/>
          <p:nvPr/>
        </p:nvSpPr>
        <p:spPr>
          <a:xfrm>
            <a:off x="7215145" y="1521041"/>
            <a:ext cx="1587281" cy="338554"/>
          </a:xfrm>
          <a:prstGeom prst="rect">
            <a:avLst/>
          </a:prstGeom>
          <a:noFill/>
        </p:spPr>
        <p:txBody>
          <a:bodyPr wrap="square" rtlCol="0">
            <a:spAutoFit/>
          </a:bodyPr>
          <a:lstStyle/>
          <a:p>
            <a:r>
              <a:rPr lang="en-US" sz="1600" b="1" dirty="0"/>
              <a:t>$$$</a:t>
            </a:r>
            <a:endParaRPr lang="en-US" sz="1400" dirty="0"/>
          </a:p>
        </p:txBody>
      </p:sp>
      <p:sp>
        <p:nvSpPr>
          <p:cNvPr id="11" name="TextBox 10">
            <a:extLst>
              <a:ext uri="{FF2B5EF4-FFF2-40B4-BE49-F238E27FC236}">
                <a16:creationId xmlns:a16="http://schemas.microsoft.com/office/drawing/2014/main" id="{093B531A-D061-AB47-B366-0BC329CA2076}"/>
              </a:ext>
            </a:extLst>
          </p:cNvPr>
          <p:cNvSpPr txBox="1"/>
          <p:nvPr/>
        </p:nvSpPr>
        <p:spPr>
          <a:xfrm>
            <a:off x="1467193" y="5407914"/>
            <a:ext cx="2261004" cy="338554"/>
          </a:xfrm>
          <a:prstGeom prst="rect">
            <a:avLst/>
          </a:prstGeom>
          <a:noFill/>
        </p:spPr>
        <p:txBody>
          <a:bodyPr wrap="none" rtlCol="0">
            <a:spAutoFit/>
          </a:bodyPr>
          <a:lstStyle/>
          <a:p>
            <a:r>
              <a:rPr lang="en-US" sz="1600" i="1" dirty="0"/>
              <a:t>Dr Ricardo Castillo-</a:t>
            </a:r>
            <a:r>
              <a:rPr lang="en-US" sz="1600" i="1" dirty="0" err="1"/>
              <a:t>Neyra</a:t>
            </a:r>
            <a:endParaRPr lang="en-US" sz="1600" i="1" dirty="0"/>
          </a:p>
        </p:txBody>
      </p:sp>
      <p:sp>
        <p:nvSpPr>
          <p:cNvPr id="51" name="TextBox 50">
            <a:extLst>
              <a:ext uri="{FF2B5EF4-FFF2-40B4-BE49-F238E27FC236}">
                <a16:creationId xmlns:a16="http://schemas.microsoft.com/office/drawing/2014/main" id="{C33599B9-F461-B64C-86FB-A1045CB3BB98}"/>
              </a:ext>
            </a:extLst>
          </p:cNvPr>
          <p:cNvSpPr txBox="1"/>
          <p:nvPr/>
        </p:nvSpPr>
        <p:spPr>
          <a:xfrm>
            <a:off x="7914554" y="5188369"/>
            <a:ext cx="1775743" cy="338554"/>
          </a:xfrm>
          <a:prstGeom prst="rect">
            <a:avLst/>
          </a:prstGeom>
          <a:solidFill>
            <a:schemeClr val="bg1">
              <a:alpha val="78000"/>
            </a:schemeClr>
          </a:solidFill>
        </p:spPr>
        <p:txBody>
          <a:bodyPr wrap="none" rtlCol="0">
            <a:spAutoFit/>
          </a:bodyPr>
          <a:lstStyle/>
          <a:p>
            <a:r>
              <a:rPr lang="en-US" sz="1600" i="1" dirty="0"/>
              <a:t>Dr </a:t>
            </a:r>
            <a:r>
              <a:rPr lang="en-US" sz="1600" i="1" dirty="0" err="1"/>
              <a:t>Thumbi</a:t>
            </a:r>
            <a:r>
              <a:rPr lang="en-US" sz="1600" i="1" dirty="0"/>
              <a:t> Mwangi</a:t>
            </a:r>
          </a:p>
        </p:txBody>
      </p:sp>
      <p:pic>
        <p:nvPicPr>
          <p:cNvPr id="57" name="Picture 2">
            <a:extLst>
              <a:ext uri="{FF2B5EF4-FFF2-40B4-BE49-F238E27FC236}">
                <a16:creationId xmlns:a16="http://schemas.microsoft.com/office/drawing/2014/main" id="{9C908DCC-6290-0E48-812B-B25467F2C3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7193" y="5709250"/>
            <a:ext cx="806419" cy="44801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Universidad Peruana Cayetano Heredia (UPCH) - PeruTelegraph">
            <a:extLst>
              <a:ext uri="{FF2B5EF4-FFF2-40B4-BE49-F238E27FC236}">
                <a16:creationId xmlns:a16="http://schemas.microsoft.com/office/drawing/2014/main" id="{3EB1AE53-7B4C-FE41-903C-01CE869511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5912" y="5687911"/>
            <a:ext cx="1051797" cy="460161"/>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TANZANIA VETERINARY LABORATORY AGENCY-TVLA (@TanzaniaTvla) | Twitter">
            <a:extLst>
              <a:ext uri="{FF2B5EF4-FFF2-40B4-BE49-F238E27FC236}">
                <a16:creationId xmlns:a16="http://schemas.microsoft.com/office/drawing/2014/main" id="{931D13C2-0BB6-B648-B340-6AA350A6692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48511" y="5557048"/>
            <a:ext cx="752414" cy="752414"/>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fakara Health Research and Development Centre | Malaria in Pregnancy  Consortium">
            <a:extLst>
              <a:ext uri="{FF2B5EF4-FFF2-40B4-BE49-F238E27FC236}">
                <a16:creationId xmlns:a16="http://schemas.microsoft.com/office/drawing/2014/main" id="{3DC57AE4-763B-F74B-9116-7C3C7D2BDEA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94057" y="4713421"/>
            <a:ext cx="1078006" cy="474948"/>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KEMRI-Wellcome Trust Research Programme (KWTRP) – Nurse. – Career Associated">
            <a:extLst>
              <a:ext uri="{FF2B5EF4-FFF2-40B4-BE49-F238E27FC236}">
                <a16:creationId xmlns:a16="http://schemas.microsoft.com/office/drawing/2014/main" id="{79E9B3D2-515E-A042-9945-C368533D46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02425" y="4211803"/>
            <a:ext cx="935054" cy="474948"/>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52D83BE1-50B7-2149-8BFD-19595C8F2C88}"/>
              </a:ext>
            </a:extLst>
          </p:cNvPr>
          <p:cNvSpPr txBox="1"/>
          <p:nvPr/>
        </p:nvSpPr>
        <p:spPr>
          <a:xfrm>
            <a:off x="10208264" y="4161916"/>
            <a:ext cx="1930489" cy="830997"/>
          </a:xfrm>
          <a:prstGeom prst="rect">
            <a:avLst/>
          </a:prstGeom>
          <a:solidFill>
            <a:schemeClr val="bg1">
              <a:alpha val="75000"/>
            </a:schemeClr>
          </a:solidFill>
        </p:spPr>
        <p:txBody>
          <a:bodyPr wrap="square" rtlCol="0">
            <a:spAutoFit/>
          </a:bodyPr>
          <a:lstStyle/>
          <a:p>
            <a:pPr fontAlgn="base"/>
            <a:r>
              <a:rPr lang="en-GB" sz="1600" i="1" dirty="0"/>
              <a:t>Dr Mary Elizabeth G. Miranda/ Dr Daria Manalo</a:t>
            </a:r>
          </a:p>
        </p:txBody>
      </p:sp>
      <p:pic>
        <p:nvPicPr>
          <p:cNvPr id="2086" name="Picture 38" descr="Research Institute for Tropical Medicine - Wikipedia">
            <a:extLst>
              <a:ext uri="{FF2B5EF4-FFF2-40B4-BE49-F238E27FC236}">
                <a16:creationId xmlns:a16="http://schemas.microsoft.com/office/drawing/2014/main" id="{8A28BEBE-1DB3-D245-8AE1-1A935C100C2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02736" y="4968199"/>
            <a:ext cx="499423" cy="629273"/>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FETPAFI Philippines - About Us">
            <a:extLst>
              <a:ext uri="{FF2B5EF4-FFF2-40B4-BE49-F238E27FC236}">
                <a16:creationId xmlns:a16="http://schemas.microsoft.com/office/drawing/2014/main" id="{697B099F-825D-604F-A176-40E26EB3213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70903" y="4771200"/>
            <a:ext cx="845364" cy="603831"/>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5E97D930-0DFF-FA4F-B2C2-6F9B92D5B007}"/>
              </a:ext>
            </a:extLst>
          </p:cNvPr>
          <p:cNvSpPr txBox="1"/>
          <p:nvPr/>
        </p:nvSpPr>
        <p:spPr>
          <a:xfrm>
            <a:off x="1349539" y="1534475"/>
            <a:ext cx="1250880" cy="338554"/>
          </a:xfrm>
          <a:prstGeom prst="rect">
            <a:avLst/>
          </a:prstGeom>
          <a:noFill/>
        </p:spPr>
        <p:txBody>
          <a:bodyPr wrap="square" rtlCol="0">
            <a:spAutoFit/>
          </a:bodyPr>
          <a:lstStyle/>
          <a:p>
            <a:r>
              <a:rPr lang="en-US" sz="1600" b="1" dirty="0"/>
              <a:t>$</a:t>
            </a:r>
            <a:endParaRPr lang="en-US" sz="1400" dirty="0"/>
          </a:p>
        </p:txBody>
      </p:sp>
      <p:sp>
        <p:nvSpPr>
          <p:cNvPr id="2" name="TextBox 1">
            <a:extLst>
              <a:ext uri="{FF2B5EF4-FFF2-40B4-BE49-F238E27FC236}">
                <a16:creationId xmlns:a16="http://schemas.microsoft.com/office/drawing/2014/main" id="{994F990D-A435-0794-4C53-D06934FA35C7}"/>
              </a:ext>
            </a:extLst>
          </p:cNvPr>
          <p:cNvSpPr txBox="1"/>
          <p:nvPr/>
        </p:nvSpPr>
        <p:spPr>
          <a:xfrm>
            <a:off x="9586228" y="1545447"/>
            <a:ext cx="1587281" cy="338554"/>
          </a:xfrm>
          <a:prstGeom prst="rect">
            <a:avLst/>
          </a:prstGeom>
          <a:noFill/>
        </p:spPr>
        <p:txBody>
          <a:bodyPr wrap="square" rtlCol="0">
            <a:spAutoFit/>
          </a:bodyPr>
          <a:lstStyle/>
          <a:p>
            <a:r>
              <a:rPr lang="en-US" sz="1600" b="1" dirty="0"/>
              <a:t>$$$</a:t>
            </a:r>
            <a:endParaRPr lang="en-US" sz="1400" dirty="0"/>
          </a:p>
        </p:txBody>
      </p:sp>
      <p:sp>
        <p:nvSpPr>
          <p:cNvPr id="5" name="TextBox 4">
            <a:extLst>
              <a:ext uri="{FF2B5EF4-FFF2-40B4-BE49-F238E27FC236}">
                <a16:creationId xmlns:a16="http://schemas.microsoft.com/office/drawing/2014/main" id="{E379EAB0-E076-CF4F-7A06-9AF1CF986345}"/>
              </a:ext>
            </a:extLst>
          </p:cNvPr>
          <p:cNvSpPr txBox="1"/>
          <p:nvPr/>
        </p:nvSpPr>
        <p:spPr>
          <a:xfrm>
            <a:off x="6345914" y="3773612"/>
            <a:ext cx="866648" cy="369332"/>
          </a:xfrm>
          <a:prstGeom prst="rect">
            <a:avLst/>
          </a:prstGeom>
          <a:solidFill>
            <a:schemeClr val="bg1">
              <a:alpha val="52000"/>
            </a:schemeClr>
          </a:solidFill>
        </p:spPr>
        <p:txBody>
          <a:bodyPr wrap="none" rtlCol="0">
            <a:spAutoFit/>
          </a:bodyPr>
          <a:lstStyle/>
          <a:p>
            <a:r>
              <a:rPr lang="en-US" b="1" dirty="0"/>
              <a:t>Nigeria</a:t>
            </a:r>
          </a:p>
        </p:txBody>
      </p:sp>
      <p:sp>
        <p:nvSpPr>
          <p:cNvPr id="7" name="TextBox 6">
            <a:extLst>
              <a:ext uri="{FF2B5EF4-FFF2-40B4-BE49-F238E27FC236}">
                <a16:creationId xmlns:a16="http://schemas.microsoft.com/office/drawing/2014/main" id="{FFD1E2A6-60AA-C595-F223-29E7C5E33719}"/>
              </a:ext>
            </a:extLst>
          </p:cNvPr>
          <p:cNvSpPr txBox="1"/>
          <p:nvPr/>
        </p:nvSpPr>
        <p:spPr>
          <a:xfrm>
            <a:off x="6931868" y="4968199"/>
            <a:ext cx="896207" cy="369332"/>
          </a:xfrm>
          <a:prstGeom prst="rect">
            <a:avLst/>
          </a:prstGeom>
          <a:solidFill>
            <a:schemeClr val="bg1">
              <a:alpha val="74000"/>
            </a:schemeClr>
          </a:solidFill>
        </p:spPr>
        <p:txBody>
          <a:bodyPr wrap="none" rtlCol="0">
            <a:spAutoFit/>
          </a:bodyPr>
          <a:lstStyle/>
          <a:p>
            <a:r>
              <a:rPr lang="en-US" b="1" dirty="0"/>
              <a:t>Malawi</a:t>
            </a:r>
          </a:p>
        </p:txBody>
      </p:sp>
      <p:sp>
        <p:nvSpPr>
          <p:cNvPr id="15" name="TextBox 14">
            <a:extLst>
              <a:ext uri="{FF2B5EF4-FFF2-40B4-BE49-F238E27FC236}">
                <a16:creationId xmlns:a16="http://schemas.microsoft.com/office/drawing/2014/main" id="{E4983C3B-3686-7C37-16FA-0D7888D74DFA}"/>
              </a:ext>
            </a:extLst>
          </p:cNvPr>
          <p:cNvSpPr txBox="1"/>
          <p:nvPr/>
        </p:nvSpPr>
        <p:spPr>
          <a:xfrm>
            <a:off x="10336389" y="752216"/>
            <a:ext cx="1431062" cy="338554"/>
          </a:xfrm>
          <a:prstGeom prst="rect">
            <a:avLst/>
          </a:prstGeom>
          <a:noFill/>
        </p:spPr>
        <p:txBody>
          <a:bodyPr wrap="square" rtlCol="0">
            <a:spAutoFit/>
          </a:bodyPr>
          <a:lstStyle/>
          <a:p>
            <a:r>
              <a:rPr lang="en-US" sz="1600" b="1" dirty="0"/>
              <a:t>$ </a:t>
            </a:r>
            <a:r>
              <a:rPr lang="en-US" sz="1400" dirty="0"/>
              <a:t>Pots of funding</a:t>
            </a:r>
          </a:p>
        </p:txBody>
      </p:sp>
      <p:sp>
        <p:nvSpPr>
          <p:cNvPr id="8" name="TextBox 7">
            <a:extLst>
              <a:ext uri="{FF2B5EF4-FFF2-40B4-BE49-F238E27FC236}">
                <a16:creationId xmlns:a16="http://schemas.microsoft.com/office/drawing/2014/main" id="{F2605C52-3148-5F66-FBEB-D400B1540AA0}"/>
              </a:ext>
            </a:extLst>
          </p:cNvPr>
          <p:cNvSpPr txBox="1"/>
          <p:nvPr/>
        </p:nvSpPr>
        <p:spPr>
          <a:xfrm>
            <a:off x="7097865" y="4110723"/>
            <a:ext cx="1222129" cy="338554"/>
          </a:xfrm>
          <a:prstGeom prst="rect">
            <a:avLst/>
          </a:prstGeom>
          <a:solidFill>
            <a:schemeClr val="bg1">
              <a:alpha val="76000"/>
            </a:schemeClr>
          </a:solidFill>
        </p:spPr>
        <p:txBody>
          <a:bodyPr wrap="none" rtlCol="0">
            <a:spAutoFit/>
          </a:bodyPr>
          <a:lstStyle/>
          <a:p>
            <a:r>
              <a:rPr lang="en-US" sz="1600" i="1" dirty="0"/>
              <a:t>Dr Grace Kia</a:t>
            </a:r>
          </a:p>
        </p:txBody>
      </p:sp>
      <p:pic>
        <p:nvPicPr>
          <p:cNvPr id="10" name="Picture 2" descr="Vice-Chancellor at Ahmadu Bello University, Zaria - Hotjobsng">
            <a:extLst>
              <a:ext uri="{FF2B5EF4-FFF2-40B4-BE49-F238E27FC236}">
                <a16:creationId xmlns:a16="http://schemas.microsoft.com/office/drawing/2014/main" id="{511BAE8F-3CDE-CFDD-CBAA-A155BF8AABA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63626" y="4126690"/>
            <a:ext cx="564185" cy="5641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rwegian Veterinary Institute, Norway - Circles">
            <a:extLst>
              <a:ext uri="{FF2B5EF4-FFF2-40B4-BE49-F238E27FC236}">
                <a16:creationId xmlns:a16="http://schemas.microsoft.com/office/drawing/2014/main" id="{31AA8314-306D-C3FB-735E-E57AD46A7D2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2732" b="29656"/>
          <a:stretch/>
        </p:blipFill>
        <p:spPr bwMode="auto">
          <a:xfrm>
            <a:off x="6198631" y="5321215"/>
            <a:ext cx="1463675" cy="4846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HIM (@MalawiHealth) / Twitter">
            <a:extLst>
              <a:ext uri="{FF2B5EF4-FFF2-40B4-BE49-F238E27FC236}">
                <a16:creationId xmlns:a16="http://schemas.microsoft.com/office/drawing/2014/main" id="{97E0A779-093D-5887-1C29-75129719516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39249" y="5773878"/>
            <a:ext cx="529008" cy="5290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iversity of Bergen - Wikipedia">
            <a:extLst>
              <a:ext uri="{FF2B5EF4-FFF2-40B4-BE49-F238E27FC236}">
                <a16:creationId xmlns:a16="http://schemas.microsoft.com/office/drawing/2014/main" id="{876D34CF-9877-71CE-A256-84588DFBE50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36939" y="5825862"/>
            <a:ext cx="594049" cy="58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45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D1A9-4AB1-D444-8707-B9521A64E5C7}"/>
              </a:ext>
            </a:extLst>
          </p:cNvPr>
          <p:cNvSpPr>
            <a:spLocks noGrp="1"/>
          </p:cNvSpPr>
          <p:nvPr>
            <p:ph type="title"/>
          </p:nvPr>
        </p:nvSpPr>
        <p:spPr/>
        <p:txBody>
          <a:bodyPr>
            <a:normAutofit/>
          </a:bodyPr>
          <a:lstStyle/>
          <a:p>
            <a:r>
              <a:rPr lang="en-US" sz="3600" dirty="0"/>
              <a:t>Sequencing rabies virus in practice</a:t>
            </a:r>
          </a:p>
        </p:txBody>
      </p:sp>
      <p:pic>
        <p:nvPicPr>
          <p:cNvPr id="4" name="Picture 8" descr="mage result for cartoon airplane transparent background">
            <a:extLst>
              <a:ext uri="{FF2B5EF4-FFF2-40B4-BE49-F238E27FC236}">
                <a16:creationId xmlns:a16="http://schemas.microsoft.com/office/drawing/2014/main" id="{E99AFD85-C9C4-3D4B-983F-4D06C11A7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208" y="1153686"/>
            <a:ext cx="1427950" cy="571180"/>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Screen Shot 2015-12-21 at 15.45.49.png">
            <a:extLst>
              <a:ext uri="{FF2B5EF4-FFF2-40B4-BE49-F238E27FC236}">
                <a16:creationId xmlns:a16="http://schemas.microsoft.com/office/drawing/2014/main" id="{6B8E4D5E-AEBF-F64B-9EA7-DA0638DAB7A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46446" y="1470552"/>
            <a:ext cx="2394240" cy="1819649"/>
          </a:xfrm>
          <a:prstGeom prst="rect">
            <a:avLst/>
          </a:prstGeom>
        </p:spPr>
      </p:pic>
      <p:pic>
        <p:nvPicPr>
          <p:cNvPr id="1026" name="Picture 2" descr="APHA (@APHAgovuk) | Twitter">
            <a:extLst>
              <a:ext uri="{FF2B5EF4-FFF2-40B4-BE49-F238E27FC236}">
                <a16:creationId xmlns:a16="http://schemas.microsoft.com/office/drawing/2014/main" id="{F4995B9F-610F-7045-B366-A309FF847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6435" y="1747271"/>
            <a:ext cx="1681729" cy="168172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E430FA9-75B1-8742-8DCA-0E6ECB32926F}"/>
              </a:ext>
            </a:extLst>
          </p:cNvPr>
          <p:cNvCxnSpPr>
            <a:cxnSpLocks/>
          </p:cNvCxnSpPr>
          <p:nvPr/>
        </p:nvCxnSpPr>
        <p:spPr>
          <a:xfrm>
            <a:off x="6845267" y="2206221"/>
            <a:ext cx="7393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1D977E-49A3-F04A-8E6A-8B51F89FA4E1}"/>
              </a:ext>
            </a:extLst>
          </p:cNvPr>
          <p:cNvSpPr txBox="1"/>
          <p:nvPr/>
        </p:nvSpPr>
        <p:spPr>
          <a:xfrm>
            <a:off x="8070456" y="2264969"/>
            <a:ext cx="1748443" cy="646331"/>
          </a:xfrm>
          <a:prstGeom prst="rect">
            <a:avLst/>
          </a:prstGeom>
          <a:noFill/>
        </p:spPr>
        <p:txBody>
          <a:bodyPr wrap="square" rtlCol="0">
            <a:spAutoFit/>
          </a:bodyPr>
          <a:lstStyle/>
          <a:p>
            <a:r>
              <a:rPr lang="en-US" dirty="0"/>
              <a:t>UK rabies reference lab</a:t>
            </a:r>
          </a:p>
        </p:txBody>
      </p:sp>
      <p:sp>
        <p:nvSpPr>
          <p:cNvPr id="9" name="TextBox 8">
            <a:extLst>
              <a:ext uri="{FF2B5EF4-FFF2-40B4-BE49-F238E27FC236}">
                <a16:creationId xmlns:a16="http://schemas.microsoft.com/office/drawing/2014/main" id="{BF29A80B-3EC2-0F4B-B7C0-595C79D41388}"/>
              </a:ext>
            </a:extLst>
          </p:cNvPr>
          <p:cNvSpPr txBox="1"/>
          <p:nvPr/>
        </p:nvSpPr>
        <p:spPr>
          <a:xfrm>
            <a:off x="7147662" y="3622392"/>
            <a:ext cx="1203663" cy="369332"/>
          </a:xfrm>
          <a:prstGeom prst="rect">
            <a:avLst/>
          </a:prstGeom>
          <a:noFill/>
        </p:spPr>
        <p:txBody>
          <a:bodyPr wrap="none" rtlCol="0">
            <a:spAutoFit/>
          </a:bodyPr>
          <a:lstStyle/>
          <a:p>
            <a:r>
              <a:rPr lang="en-US" dirty="0"/>
              <a:t>3-6months</a:t>
            </a:r>
          </a:p>
        </p:txBody>
      </p:sp>
      <p:pic>
        <p:nvPicPr>
          <p:cNvPr id="12" name="Graphic 11" descr="DNA with solid fill">
            <a:extLst>
              <a:ext uri="{FF2B5EF4-FFF2-40B4-BE49-F238E27FC236}">
                <a16:creationId xmlns:a16="http://schemas.microsoft.com/office/drawing/2014/main" id="{1BA7A978-BB28-D34F-9B63-28F785DC6F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73070" y="2186531"/>
            <a:ext cx="739287" cy="739287"/>
          </a:xfrm>
          <a:prstGeom prst="rect">
            <a:avLst/>
          </a:prstGeom>
        </p:spPr>
      </p:pic>
      <p:sp>
        <p:nvSpPr>
          <p:cNvPr id="13" name="TextBox 12">
            <a:extLst>
              <a:ext uri="{FF2B5EF4-FFF2-40B4-BE49-F238E27FC236}">
                <a16:creationId xmlns:a16="http://schemas.microsoft.com/office/drawing/2014/main" id="{220591D0-23A0-784D-B4FA-B7FE85D8BE64}"/>
              </a:ext>
            </a:extLst>
          </p:cNvPr>
          <p:cNvSpPr txBox="1"/>
          <p:nvPr/>
        </p:nvSpPr>
        <p:spPr>
          <a:xfrm>
            <a:off x="8669388" y="1263201"/>
            <a:ext cx="2647975" cy="646331"/>
          </a:xfrm>
          <a:prstGeom prst="rect">
            <a:avLst/>
          </a:prstGeom>
          <a:noFill/>
        </p:spPr>
        <p:txBody>
          <a:bodyPr wrap="square" rtlCol="0">
            <a:spAutoFit/>
          </a:bodyPr>
          <a:lstStyle/>
          <a:p>
            <a:r>
              <a:rPr lang="en-US" dirty="0"/>
              <a:t>Send sample batches to UK (1-2 times a year)</a:t>
            </a:r>
          </a:p>
        </p:txBody>
      </p:sp>
      <p:sp>
        <p:nvSpPr>
          <p:cNvPr id="15" name="TextBox 14">
            <a:extLst>
              <a:ext uri="{FF2B5EF4-FFF2-40B4-BE49-F238E27FC236}">
                <a16:creationId xmlns:a16="http://schemas.microsoft.com/office/drawing/2014/main" id="{329535E7-A3FA-A545-84B4-16B87A98176E}"/>
              </a:ext>
            </a:extLst>
          </p:cNvPr>
          <p:cNvSpPr txBox="1"/>
          <p:nvPr/>
        </p:nvSpPr>
        <p:spPr>
          <a:xfrm>
            <a:off x="582393" y="1526305"/>
            <a:ext cx="3248881" cy="923330"/>
          </a:xfrm>
          <a:prstGeom prst="rect">
            <a:avLst/>
          </a:prstGeom>
          <a:noFill/>
        </p:spPr>
        <p:txBody>
          <a:bodyPr wrap="square" rtlCol="0">
            <a:spAutoFit/>
          </a:bodyPr>
          <a:lstStyle/>
          <a:p>
            <a:r>
              <a:rPr lang="en-US" dirty="0"/>
              <a:t>Pre-2016:</a:t>
            </a:r>
          </a:p>
          <a:p>
            <a:pPr marL="285750" indent="-285750">
              <a:buFont typeface="Arial" panose="020B0604020202020204" pitchFamily="34" charset="0"/>
              <a:buChar char="•"/>
            </a:pPr>
            <a:r>
              <a:rPr lang="en-US" dirty="0"/>
              <a:t>Expensive &amp; slow</a:t>
            </a:r>
          </a:p>
          <a:p>
            <a:pPr marL="285750" indent="-285750">
              <a:buFont typeface="Arial" panose="020B0604020202020204" pitchFamily="34" charset="0"/>
              <a:buChar char="•"/>
            </a:pPr>
            <a:r>
              <a:rPr lang="en-US" dirty="0"/>
              <a:t>No local sequencing capacity</a:t>
            </a:r>
          </a:p>
        </p:txBody>
      </p:sp>
      <p:sp>
        <p:nvSpPr>
          <p:cNvPr id="27" name="Left Brace 26">
            <a:extLst>
              <a:ext uri="{FF2B5EF4-FFF2-40B4-BE49-F238E27FC236}">
                <a16:creationId xmlns:a16="http://schemas.microsoft.com/office/drawing/2014/main" id="{5A34CE6E-33D1-DD45-B1E6-A3216168A8B5}"/>
              </a:ext>
            </a:extLst>
          </p:cNvPr>
          <p:cNvSpPr/>
          <p:nvPr/>
        </p:nvSpPr>
        <p:spPr>
          <a:xfrm rot="16200000">
            <a:off x="7677380" y="2207358"/>
            <a:ext cx="369331" cy="283813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42" name="Group 41">
            <a:extLst>
              <a:ext uri="{FF2B5EF4-FFF2-40B4-BE49-F238E27FC236}">
                <a16:creationId xmlns:a16="http://schemas.microsoft.com/office/drawing/2014/main" id="{98DE79BE-38F8-0A4A-860D-01758648032D}"/>
              </a:ext>
            </a:extLst>
          </p:cNvPr>
          <p:cNvGrpSpPr/>
          <p:nvPr/>
        </p:nvGrpSpPr>
        <p:grpSpPr>
          <a:xfrm>
            <a:off x="4565940" y="3526771"/>
            <a:ext cx="1463845" cy="2041093"/>
            <a:chOff x="4565940" y="3526771"/>
            <a:chExt cx="1463845" cy="2041093"/>
          </a:xfrm>
        </p:grpSpPr>
        <p:pic>
          <p:nvPicPr>
            <p:cNvPr id="22" name="Picture Placeholder 9">
              <a:extLst>
                <a:ext uri="{FF2B5EF4-FFF2-40B4-BE49-F238E27FC236}">
                  <a16:creationId xmlns:a16="http://schemas.microsoft.com/office/drawing/2014/main" id="{D98C1564-D6BC-D84B-A350-B25AC74A3D5D}"/>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4565940" y="4277180"/>
              <a:ext cx="1463845" cy="1290684"/>
            </a:xfrm>
            <a:prstGeom prst="rect">
              <a:avLst/>
            </a:prstGeom>
            <a:noFill/>
          </p:spPr>
        </p:pic>
        <p:cxnSp>
          <p:nvCxnSpPr>
            <p:cNvPr id="35" name="Straight Arrow Connector 34">
              <a:extLst>
                <a:ext uri="{FF2B5EF4-FFF2-40B4-BE49-F238E27FC236}">
                  <a16:creationId xmlns:a16="http://schemas.microsoft.com/office/drawing/2014/main" id="{55E616C8-9502-F445-A936-6F465EF786AF}"/>
                </a:ext>
              </a:extLst>
            </p:cNvPr>
            <p:cNvCxnSpPr>
              <a:cxnSpLocks/>
            </p:cNvCxnSpPr>
            <p:nvPr/>
          </p:nvCxnSpPr>
          <p:spPr>
            <a:xfrm>
              <a:off x="5297862" y="3526771"/>
              <a:ext cx="145704" cy="742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15ACD45-9944-1D44-AC4B-903C1E0A49D6}"/>
              </a:ext>
            </a:extLst>
          </p:cNvPr>
          <p:cNvGrpSpPr/>
          <p:nvPr/>
        </p:nvGrpSpPr>
        <p:grpSpPr>
          <a:xfrm>
            <a:off x="535888" y="806772"/>
            <a:ext cx="11266132" cy="5767252"/>
            <a:chOff x="535888" y="806772"/>
            <a:chExt cx="11266132" cy="5767252"/>
          </a:xfrm>
        </p:grpSpPr>
        <p:sp>
          <p:nvSpPr>
            <p:cNvPr id="28" name="TextBox 27">
              <a:extLst>
                <a:ext uri="{FF2B5EF4-FFF2-40B4-BE49-F238E27FC236}">
                  <a16:creationId xmlns:a16="http://schemas.microsoft.com/office/drawing/2014/main" id="{FC683BA0-F9A4-C640-9046-A96294113BCA}"/>
                </a:ext>
              </a:extLst>
            </p:cNvPr>
            <p:cNvSpPr txBox="1"/>
            <p:nvPr/>
          </p:nvSpPr>
          <p:spPr>
            <a:xfrm>
              <a:off x="896689" y="4607548"/>
              <a:ext cx="37498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More cost-effective</a:t>
              </a:r>
            </a:p>
            <a:p>
              <a:pPr marL="285750" indent="-285750">
                <a:buFont typeface="Arial" panose="020B0604020202020204" pitchFamily="34" charset="0"/>
                <a:buChar char="•"/>
              </a:pPr>
              <a:r>
                <a:rPr lang="en-US" dirty="0"/>
                <a:t>Rapid &amp; actionable results</a:t>
              </a:r>
            </a:p>
            <a:p>
              <a:pPr marL="285750" indent="-285750">
                <a:buFont typeface="Arial" panose="020B0604020202020204" pitchFamily="34" charset="0"/>
                <a:buChar char="•"/>
              </a:pPr>
              <a:r>
                <a:rPr lang="en-US" dirty="0"/>
                <a:t>Local sequencing capacity</a:t>
              </a:r>
            </a:p>
            <a:p>
              <a:pPr marL="285750" indent="-285750">
                <a:buFont typeface="Arial" panose="020B0604020202020204" pitchFamily="34" charset="0"/>
                <a:buChar char="•"/>
              </a:pPr>
              <a:r>
                <a:rPr lang="en-US" dirty="0"/>
                <a:t>Sustainable</a:t>
              </a:r>
            </a:p>
          </p:txBody>
        </p:sp>
        <p:sp>
          <p:nvSpPr>
            <p:cNvPr id="10" name="Left Brace 9">
              <a:extLst>
                <a:ext uri="{FF2B5EF4-FFF2-40B4-BE49-F238E27FC236}">
                  <a16:creationId xmlns:a16="http://schemas.microsoft.com/office/drawing/2014/main" id="{F036236E-EBDD-F742-AF3A-C649ED7A36EF}"/>
                </a:ext>
              </a:extLst>
            </p:cNvPr>
            <p:cNvSpPr/>
            <p:nvPr/>
          </p:nvSpPr>
          <p:spPr>
            <a:xfrm rot="16200000">
              <a:off x="6321751" y="4706644"/>
              <a:ext cx="369331" cy="233710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24" name="Graphic 23" descr="DNA with solid fill">
              <a:extLst>
                <a:ext uri="{FF2B5EF4-FFF2-40B4-BE49-F238E27FC236}">
                  <a16:creationId xmlns:a16="http://schemas.microsoft.com/office/drawing/2014/main" id="{65A83DAE-BDB5-7343-9A05-64D80CB969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3478" y="4340779"/>
              <a:ext cx="739287" cy="739287"/>
            </a:xfrm>
            <a:prstGeom prst="rect">
              <a:avLst/>
            </a:prstGeom>
          </p:spPr>
        </p:pic>
        <p:sp>
          <p:nvSpPr>
            <p:cNvPr id="19" name="TextBox 18">
              <a:extLst>
                <a:ext uri="{FF2B5EF4-FFF2-40B4-BE49-F238E27FC236}">
                  <a16:creationId xmlns:a16="http://schemas.microsoft.com/office/drawing/2014/main" id="{23C5DCEE-257A-3741-8104-33AE44B3904E}"/>
                </a:ext>
              </a:extLst>
            </p:cNvPr>
            <p:cNvSpPr txBox="1"/>
            <p:nvPr/>
          </p:nvSpPr>
          <p:spPr>
            <a:xfrm>
              <a:off x="6100080" y="5141126"/>
              <a:ext cx="1784143" cy="369332"/>
            </a:xfrm>
            <a:prstGeom prst="rect">
              <a:avLst/>
            </a:prstGeom>
            <a:noFill/>
          </p:spPr>
          <p:txBody>
            <a:bodyPr wrap="none" rtlCol="0">
              <a:spAutoFit/>
            </a:bodyPr>
            <a:lstStyle/>
            <a:p>
              <a:r>
                <a:rPr lang="en-US" dirty="0"/>
                <a:t>Local sequencing</a:t>
              </a:r>
            </a:p>
          </p:txBody>
        </p:sp>
        <p:sp>
          <p:nvSpPr>
            <p:cNvPr id="26" name="TextBox 25">
              <a:extLst>
                <a:ext uri="{FF2B5EF4-FFF2-40B4-BE49-F238E27FC236}">
                  <a16:creationId xmlns:a16="http://schemas.microsoft.com/office/drawing/2014/main" id="{4CE9731D-375F-2741-BC5B-3DC02775FFBE}"/>
                </a:ext>
              </a:extLst>
            </p:cNvPr>
            <p:cNvSpPr txBox="1"/>
            <p:nvPr/>
          </p:nvSpPr>
          <p:spPr>
            <a:xfrm>
              <a:off x="6100080" y="6030978"/>
              <a:ext cx="721672" cy="369332"/>
            </a:xfrm>
            <a:prstGeom prst="rect">
              <a:avLst/>
            </a:prstGeom>
            <a:noFill/>
          </p:spPr>
          <p:txBody>
            <a:bodyPr wrap="none" rtlCol="0">
              <a:spAutoFit/>
            </a:bodyPr>
            <a:lstStyle/>
            <a:p>
              <a:r>
                <a:rPr lang="en-US" dirty="0"/>
                <a:t>2days</a:t>
              </a:r>
            </a:p>
          </p:txBody>
        </p:sp>
        <p:sp>
          <p:nvSpPr>
            <p:cNvPr id="29" name="Multiply 28">
              <a:extLst>
                <a:ext uri="{FF2B5EF4-FFF2-40B4-BE49-F238E27FC236}">
                  <a16:creationId xmlns:a16="http://schemas.microsoft.com/office/drawing/2014/main" id="{06E20BD8-1953-5542-9EA8-0F850F6868A5}"/>
                </a:ext>
              </a:extLst>
            </p:cNvPr>
            <p:cNvSpPr/>
            <p:nvPr/>
          </p:nvSpPr>
          <p:spPr>
            <a:xfrm>
              <a:off x="7395603" y="806772"/>
              <a:ext cx="4406417" cy="3568212"/>
            </a:xfrm>
            <a:prstGeom prst="mathMultiply">
              <a:avLst>
                <a:gd name="adj1" fmla="val 9104"/>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7FD2D9C-F085-5B4C-B3BE-A23E53465E52}"/>
                </a:ext>
              </a:extLst>
            </p:cNvPr>
            <p:cNvSpPr txBox="1"/>
            <p:nvPr/>
          </p:nvSpPr>
          <p:spPr>
            <a:xfrm>
              <a:off x="689296" y="3736447"/>
              <a:ext cx="222897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a:t>
              </a:r>
              <a:r>
                <a:rPr lang="en-US" dirty="0" err="1"/>
                <a:t>MinION</a:t>
              </a:r>
              <a:r>
                <a:rPr lang="en-US" dirty="0"/>
                <a:t> is a gamechanger!</a:t>
              </a:r>
            </a:p>
          </p:txBody>
        </p:sp>
        <p:pic>
          <p:nvPicPr>
            <p:cNvPr id="39" name="Picture 38">
              <a:extLst>
                <a:ext uri="{FF2B5EF4-FFF2-40B4-BE49-F238E27FC236}">
                  <a16:creationId xmlns:a16="http://schemas.microsoft.com/office/drawing/2014/main" id="{BCE31D6D-71D6-CB40-8CCC-7A660AE9036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4893" r="3" b="34621"/>
            <a:stretch/>
          </p:blipFill>
          <p:spPr>
            <a:xfrm>
              <a:off x="8206032" y="4362762"/>
              <a:ext cx="2732643" cy="2211262"/>
            </a:xfrm>
            <a:prstGeom prst="rect">
              <a:avLst/>
            </a:prstGeom>
            <a:solidFill>
              <a:schemeClr val="accent5">
                <a:lumMod val="60000"/>
                <a:lumOff val="40000"/>
              </a:schemeClr>
            </a:solidFill>
          </p:spPr>
        </p:pic>
        <p:sp>
          <p:nvSpPr>
            <p:cNvPr id="41" name="TextBox 40">
              <a:extLst>
                <a:ext uri="{FF2B5EF4-FFF2-40B4-BE49-F238E27FC236}">
                  <a16:creationId xmlns:a16="http://schemas.microsoft.com/office/drawing/2014/main" id="{F0FB7CC0-6C1A-2047-AA9C-2DB74FA622A7}"/>
                </a:ext>
              </a:extLst>
            </p:cNvPr>
            <p:cNvSpPr txBox="1"/>
            <p:nvPr/>
          </p:nvSpPr>
          <p:spPr>
            <a:xfrm>
              <a:off x="535888" y="3346194"/>
              <a:ext cx="682303" cy="369332"/>
            </a:xfrm>
            <a:prstGeom prst="rect">
              <a:avLst/>
            </a:prstGeom>
            <a:noFill/>
          </p:spPr>
          <p:txBody>
            <a:bodyPr wrap="none" rtlCol="0">
              <a:spAutoFit/>
            </a:bodyPr>
            <a:lstStyle/>
            <a:p>
              <a:r>
                <a:rPr lang="en-US" dirty="0"/>
                <a:t>Now:</a:t>
              </a:r>
            </a:p>
          </p:txBody>
        </p:sp>
      </p:grpSp>
      <p:sp>
        <p:nvSpPr>
          <p:cNvPr id="44" name="Rectangle 43">
            <a:extLst>
              <a:ext uri="{FF2B5EF4-FFF2-40B4-BE49-F238E27FC236}">
                <a16:creationId xmlns:a16="http://schemas.microsoft.com/office/drawing/2014/main" id="{4C9811EA-ECF8-094C-9059-F32D134228A9}"/>
              </a:ext>
            </a:extLst>
          </p:cNvPr>
          <p:cNvSpPr/>
          <p:nvPr/>
        </p:nvSpPr>
        <p:spPr>
          <a:xfrm>
            <a:off x="6997940" y="1153686"/>
            <a:ext cx="4680224" cy="2838038"/>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95078-9AF9-2F43-9DBF-ED2776B62671}"/>
              </a:ext>
            </a:extLst>
          </p:cNvPr>
          <p:cNvSpPr>
            <a:spLocks noGrp="1"/>
          </p:cNvSpPr>
          <p:nvPr>
            <p:ph type="title"/>
          </p:nvPr>
        </p:nvSpPr>
        <p:spPr/>
        <p:txBody>
          <a:bodyPr vert="horz" lIns="91440" tIns="45720" rIns="91440" bIns="45720" rtlCol="0" anchor="ctr">
            <a:normAutofit/>
          </a:bodyPr>
          <a:lstStyle/>
          <a:p>
            <a:r>
              <a:rPr lang="en-US" sz="5200" kern="1200" dirty="0">
                <a:solidFill>
                  <a:schemeClr val="tx1"/>
                </a:solidFill>
                <a:latin typeface="+mj-lt"/>
                <a:ea typeface="+mj-ea"/>
                <a:cs typeface="+mj-cs"/>
              </a:rPr>
              <a:t>In-country capacity</a:t>
            </a:r>
          </a:p>
        </p:txBody>
      </p:sp>
      <p:sp>
        <p:nvSpPr>
          <p:cNvPr id="3" name="Content Placeholder 2">
            <a:extLst>
              <a:ext uri="{FF2B5EF4-FFF2-40B4-BE49-F238E27FC236}">
                <a16:creationId xmlns:a16="http://schemas.microsoft.com/office/drawing/2014/main" id="{258B99BE-73A0-8BC0-6791-9B22924B1686}"/>
              </a:ext>
            </a:extLst>
          </p:cNvPr>
          <p:cNvSpPr>
            <a:spLocks noGrp="1"/>
          </p:cNvSpPr>
          <p:nvPr>
            <p:ph sz="quarter" idx="13"/>
          </p:nvPr>
        </p:nvSpPr>
        <p:spPr/>
        <p:txBody>
          <a:bodyPr/>
          <a:lstStyle/>
          <a:p>
            <a:endParaRPr lang="en-US"/>
          </a:p>
        </p:txBody>
      </p:sp>
      <p:pic>
        <p:nvPicPr>
          <p:cNvPr id="8" name="Picture 7">
            <a:extLst>
              <a:ext uri="{FF2B5EF4-FFF2-40B4-BE49-F238E27FC236}">
                <a16:creationId xmlns:a16="http://schemas.microsoft.com/office/drawing/2014/main" id="{6E6226E9-D8AA-F344-A870-CE340FA08F84}"/>
              </a:ext>
            </a:extLst>
          </p:cNvPr>
          <p:cNvPicPr>
            <a:picLocks noChangeAspect="1"/>
          </p:cNvPicPr>
          <p:nvPr/>
        </p:nvPicPr>
        <p:blipFill rotWithShape="1">
          <a:blip r:embed="rId2">
            <a:extLst>
              <a:ext uri="{28A0092B-C50C-407E-A947-70E740481C1C}">
                <a14:useLocalDpi xmlns:a14="http://schemas.microsoft.com/office/drawing/2010/main" val="0"/>
              </a:ext>
            </a:extLst>
          </a:blip>
          <a:srcRect r="2" b="19488"/>
          <a:stretch/>
        </p:blipFill>
        <p:spPr>
          <a:xfrm>
            <a:off x="198742" y="2028574"/>
            <a:ext cx="3802338" cy="2043469"/>
          </a:xfrm>
          <a:prstGeom prst="rect">
            <a:avLst/>
          </a:prstGeom>
        </p:spPr>
      </p:pic>
      <p:pic>
        <p:nvPicPr>
          <p:cNvPr id="3074" name="Picture 2" descr="Image">
            <a:extLst>
              <a:ext uri="{FF2B5EF4-FFF2-40B4-BE49-F238E27FC236}">
                <a16:creationId xmlns:a16="http://schemas.microsoft.com/office/drawing/2014/main" id="{B8FFF277-A13A-BF4E-8625-A1EADB392A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97" r="2" b="12048"/>
          <a:stretch/>
        </p:blipFill>
        <p:spPr bwMode="auto">
          <a:xfrm>
            <a:off x="4208848" y="2028574"/>
            <a:ext cx="3802338" cy="20434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7C6F41-D951-964C-AE6A-719E2F36AEB1}"/>
              </a:ext>
            </a:extLst>
          </p:cNvPr>
          <p:cNvPicPr>
            <a:picLocks noChangeAspect="1"/>
          </p:cNvPicPr>
          <p:nvPr/>
        </p:nvPicPr>
        <p:blipFill rotWithShape="1">
          <a:blip r:embed="rId4"/>
          <a:srcRect t="11364" r="2" b="16981"/>
          <a:stretch/>
        </p:blipFill>
        <p:spPr>
          <a:xfrm>
            <a:off x="8184248" y="2021786"/>
            <a:ext cx="3802338" cy="2043469"/>
          </a:xfrm>
          <a:prstGeom prst="rect">
            <a:avLst/>
          </a:prstGeom>
        </p:spPr>
      </p:pic>
      <p:pic>
        <p:nvPicPr>
          <p:cNvPr id="36" name="Picture 12" descr="Image">
            <a:extLst>
              <a:ext uri="{FF2B5EF4-FFF2-40B4-BE49-F238E27FC236}">
                <a16:creationId xmlns:a16="http://schemas.microsoft.com/office/drawing/2014/main" id="{316F498F-FAF6-9241-86E4-3183F5DA42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60" r="3126" b="-3"/>
          <a:stretch/>
        </p:blipFill>
        <p:spPr bwMode="auto">
          <a:xfrm>
            <a:off x="185394" y="4257335"/>
            <a:ext cx="3802338" cy="20434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Placeholder 23" descr="A picture containing person, indoor, person, table&#10;&#10;Description automatically generated">
            <a:extLst>
              <a:ext uri="{FF2B5EF4-FFF2-40B4-BE49-F238E27FC236}">
                <a16:creationId xmlns:a16="http://schemas.microsoft.com/office/drawing/2014/main" id="{4225A977-CEFC-2B4E-82DE-4F7B523D583B}"/>
              </a:ext>
            </a:extLst>
          </p:cNvPr>
          <p:cNvPicPr>
            <a:picLocks/>
          </p:cNvPicPr>
          <p:nvPr/>
        </p:nvPicPr>
        <p:blipFill rotWithShape="1">
          <a:blip r:embed="rId6"/>
          <a:srcRect t="44495" r="-4" b="15197"/>
          <a:stretch/>
        </p:blipFill>
        <p:spPr>
          <a:xfrm>
            <a:off x="4195500" y="4257335"/>
            <a:ext cx="3802338" cy="2043469"/>
          </a:xfrm>
          <a:prstGeom prst="rect">
            <a:avLst/>
          </a:prstGeom>
        </p:spPr>
      </p:pic>
      <p:pic>
        <p:nvPicPr>
          <p:cNvPr id="39" name="Picture Placeholder 9">
            <a:extLst>
              <a:ext uri="{FF2B5EF4-FFF2-40B4-BE49-F238E27FC236}">
                <a16:creationId xmlns:a16="http://schemas.microsoft.com/office/drawing/2014/main" id="{466E01EA-2061-B147-AFA7-BA8BCEF4C3C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8108" t="10472" r="-11353" b="8118"/>
          <a:stretch/>
        </p:blipFill>
        <p:spPr>
          <a:xfrm>
            <a:off x="8170900" y="4250547"/>
            <a:ext cx="3802338" cy="2043469"/>
          </a:xfrm>
          <a:prstGeom prst="rect">
            <a:avLst/>
          </a:prstGeom>
          <a:noFill/>
        </p:spPr>
      </p:pic>
      <p:pic>
        <p:nvPicPr>
          <p:cNvPr id="42" name="Picture 4" descr="Tanzania flag package - Country flags">
            <a:extLst>
              <a:ext uri="{FF2B5EF4-FFF2-40B4-BE49-F238E27FC236}">
                <a16:creationId xmlns:a16="http://schemas.microsoft.com/office/drawing/2014/main" id="{48F576D9-C50D-DD49-A561-BB42FBFA2F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619" y="2105084"/>
            <a:ext cx="775777" cy="516245"/>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pic>
        <p:nvPicPr>
          <p:cNvPr id="43" name="Picture 6" descr="Flag of Kenya | Britannica">
            <a:extLst>
              <a:ext uri="{FF2B5EF4-FFF2-40B4-BE49-F238E27FC236}">
                <a16:creationId xmlns:a16="http://schemas.microsoft.com/office/drawing/2014/main" id="{4B647E48-2447-2742-99FA-C739759339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8161" y="2096205"/>
            <a:ext cx="781978" cy="525124"/>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pic>
        <p:nvPicPr>
          <p:cNvPr id="44" name="Picture 10">
            <a:extLst>
              <a:ext uri="{FF2B5EF4-FFF2-40B4-BE49-F238E27FC236}">
                <a16:creationId xmlns:a16="http://schemas.microsoft.com/office/drawing/2014/main" id="{669FF889-D1F7-2344-A98F-1EB9D755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5791" y="4355596"/>
            <a:ext cx="775778" cy="516245"/>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pic>
        <p:nvPicPr>
          <p:cNvPr id="45" name="Picture 8" descr="Flag of the Philippines - Wikipedia">
            <a:extLst>
              <a:ext uri="{FF2B5EF4-FFF2-40B4-BE49-F238E27FC236}">
                <a16:creationId xmlns:a16="http://schemas.microsoft.com/office/drawing/2014/main" id="{B7E470D9-D197-334E-9133-EB646580A1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5935" y="4355596"/>
            <a:ext cx="821208" cy="516245"/>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pic>
        <p:nvPicPr>
          <p:cNvPr id="46" name="Picture 4" descr="Tanzania flag package - Country flags">
            <a:extLst>
              <a:ext uri="{FF2B5EF4-FFF2-40B4-BE49-F238E27FC236}">
                <a16:creationId xmlns:a16="http://schemas.microsoft.com/office/drawing/2014/main" id="{3BB8DC73-4E9B-0146-B907-11D1C13B53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0710" y="2096205"/>
            <a:ext cx="781978" cy="520372"/>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80AEDEC-E3AF-FA4A-BB6F-DDA32D6D112C}"/>
              </a:ext>
            </a:extLst>
          </p:cNvPr>
          <p:cNvSpPr txBox="1"/>
          <p:nvPr/>
        </p:nvSpPr>
        <p:spPr>
          <a:xfrm>
            <a:off x="7837677" y="399011"/>
            <a:ext cx="4468783"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Accessible/ flexible sequencing platform</a:t>
            </a:r>
          </a:p>
          <a:p>
            <a:pPr marL="342900" indent="-342900">
              <a:buFont typeface="Arial" panose="020B0604020202020204" pitchFamily="34" charset="0"/>
              <a:buChar char="•"/>
            </a:pPr>
            <a:r>
              <a:rPr lang="en-US" sz="2400" dirty="0"/>
              <a:t>Training local scientists</a:t>
            </a:r>
          </a:p>
          <a:p>
            <a:endParaRPr lang="en-US" sz="2400" dirty="0"/>
          </a:p>
        </p:txBody>
      </p:sp>
    </p:spTree>
    <p:extLst>
      <p:ext uri="{BB962C8B-B14F-4D97-AF65-F5344CB8AC3E}">
        <p14:creationId xmlns:p14="http://schemas.microsoft.com/office/powerpoint/2010/main" val="304002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AEFD2-AA17-587E-F3AD-ECF91CFD02C4}"/>
              </a:ext>
            </a:extLst>
          </p:cNvPr>
          <p:cNvSpPr>
            <a:spLocks noGrp="1"/>
          </p:cNvSpPr>
          <p:nvPr>
            <p:ph type="title"/>
          </p:nvPr>
        </p:nvSpPr>
        <p:spPr>
          <a:xfrm>
            <a:off x="838200" y="4196443"/>
            <a:ext cx="10515600" cy="1133475"/>
          </a:xfrm>
          <a:solidFill>
            <a:schemeClr val="bg1">
              <a:alpha val="60000"/>
            </a:schemeClr>
          </a:solidFill>
        </p:spPr>
        <p:txBody>
          <a:bodyPr/>
          <a:lstStyle/>
          <a:p>
            <a:r>
              <a:rPr lang="en-US" dirty="0"/>
              <a:t>Real insights</a:t>
            </a:r>
          </a:p>
        </p:txBody>
      </p:sp>
    </p:spTree>
    <p:extLst>
      <p:ext uri="{BB962C8B-B14F-4D97-AF65-F5344CB8AC3E}">
        <p14:creationId xmlns:p14="http://schemas.microsoft.com/office/powerpoint/2010/main" val="565788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45183" y="-262938"/>
            <a:ext cx="6501795" cy="3396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3600" dirty="0">
              <a:solidFill>
                <a:prstClr val="black"/>
              </a:solidFill>
              <a:latin typeface="Calibri Light"/>
            </a:endParaRPr>
          </a:p>
          <a:p>
            <a:pPr marL="0" indent="0">
              <a:buNone/>
            </a:pPr>
            <a:r>
              <a:rPr lang="en-US" sz="4000" dirty="0"/>
              <a:t>Rabies on Pemba Island</a:t>
            </a:r>
            <a:endParaRPr lang="en-GB" sz="4000" dirty="0">
              <a:solidFill>
                <a:prstClr val="black"/>
              </a:solidFill>
              <a:latin typeface="Calibri Light"/>
            </a:endParaRPr>
          </a:p>
          <a:p>
            <a:pPr marL="0" indent="0">
              <a:buNone/>
            </a:pPr>
            <a:r>
              <a:rPr lang="en-GB" sz="3200" dirty="0">
                <a:solidFill>
                  <a:prstClr val="black"/>
                </a:solidFill>
                <a:latin typeface="Calibri Light"/>
              </a:rPr>
              <a:t>Cryptic transmission or incursion?</a:t>
            </a:r>
          </a:p>
        </p:txBody>
      </p:sp>
      <p:sp>
        <p:nvSpPr>
          <p:cNvPr id="6" name="Slide Number Placeholder 3"/>
          <p:cNvSpPr>
            <a:spLocks noGrp="1"/>
          </p:cNvSpPr>
          <p:nvPr>
            <p:ph type="sldNum" sz="quarter" idx="12"/>
          </p:nvPr>
        </p:nvSpPr>
        <p:spPr>
          <a:xfrm>
            <a:off x="8538158" y="4856649"/>
            <a:ext cx="2057400" cy="365125"/>
          </a:xfrm>
        </p:spPr>
        <p:txBody>
          <a:bodyPr/>
          <a:lstStyle/>
          <a:p>
            <a:fld id="{F109DA6F-E413-4FC3-BD06-2F82D7C2303E}" type="slidenum">
              <a:rPr lang="en-GB" smtClean="0">
                <a:solidFill>
                  <a:prstClr val="black">
                    <a:tint val="75000"/>
                  </a:prstClr>
                </a:solidFill>
                <a:latin typeface="Calibri"/>
              </a:rPr>
              <a:pPr/>
              <a:t>15</a:t>
            </a:fld>
            <a:endParaRPr lang="en-GB" dirty="0">
              <a:solidFill>
                <a:prstClr val="black">
                  <a:tint val="75000"/>
                </a:prstClr>
              </a:solidFill>
              <a:latin typeface="Calibri"/>
            </a:endParaRPr>
          </a:p>
        </p:txBody>
      </p:sp>
      <p:pic>
        <p:nvPicPr>
          <p:cNvPr id="8" name="Picture 7"/>
          <p:cNvPicPr>
            <a:picLocks noChangeAspect="1"/>
          </p:cNvPicPr>
          <p:nvPr/>
        </p:nvPicPr>
        <p:blipFill>
          <a:blip r:embed="rId3"/>
          <a:stretch>
            <a:fillRect/>
          </a:stretch>
        </p:blipFill>
        <p:spPr>
          <a:xfrm>
            <a:off x="3169178" y="2091766"/>
            <a:ext cx="6845830" cy="2539655"/>
          </a:xfrm>
          <a:prstGeom prst="rect">
            <a:avLst/>
          </a:prstGeom>
        </p:spPr>
      </p:pic>
      <p:grpSp>
        <p:nvGrpSpPr>
          <p:cNvPr id="9" name="Group 8"/>
          <p:cNvGrpSpPr/>
          <p:nvPr/>
        </p:nvGrpSpPr>
        <p:grpSpPr>
          <a:xfrm>
            <a:off x="10188644" y="1907840"/>
            <a:ext cx="1168262" cy="2749658"/>
            <a:chOff x="7807352" y="1236778"/>
            <a:chExt cx="1267742" cy="2901306"/>
          </a:xfrm>
        </p:grpSpPr>
        <p:pic>
          <p:nvPicPr>
            <p:cNvPr id="10" name="Picture 9"/>
            <p:cNvPicPr>
              <a:picLocks noChangeAspect="1"/>
            </p:cNvPicPr>
            <p:nvPr/>
          </p:nvPicPr>
          <p:blipFill>
            <a:blip r:embed="rId4"/>
            <a:stretch>
              <a:fillRect/>
            </a:stretch>
          </p:blipFill>
          <p:spPr>
            <a:xfrm>
              <a:off x="7807352" y="1608668"/>
              <a:ext cx="1267742" cy="2529416"/>
            </a:xfrm>
            <a:prstGeom prst="rect">
              <a:avLst/>
            </a:prstGeom>
          </p:spPr>
        </p:pic>
        <p:pic>
          <p:nvPicPr>
            <p:cNvPr id="11" name="Picture 10"/>
            <p:cNvPicPr>
              <a:picLocks noChangeAspect="1"/>
            </p:cNvPicPr>
            <p:nvPr/>
          </p:nvPicPr>
          <p:blipFill>
            <a:blip r:embed="rId5"/>
            <a:stretch>
              <a:fillRect/>
            </a:stretch>
          </p:blipFill>
          <p:spPr>
            <a:xfrm>
              <a:off x="8177667" y="1236778"/>
              <a:ext cx="762000" cy="292485"/>
            </a:xfrm>
            <a:prstGeom prst="rect">
              <a:avLst/>
            </a:prstGeom>
          </p:spPr>
        </p:pic>
      </p:grpSp>
      <p:cxnSp>
        <p:nvCxnSpPr>
          <p:cNvPr id="12" name="Straight Connector 11"/>
          <p:cNvCxnSpPr/>
          <p:nvPr/>
        </p:nvCxnSpPr>
        <p:spPr>
          <a:xfrm flipV="1">
            <a:off x="8975639" y="4751009"/>
            <a:ext cx="541867" cy="1"/>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2"/>
          <p:cNvSpPr txBox="1">
            <a:spLocks/>
          </p:cNvSpPr>
          <p:nvPr/>
        </p:nvSpPr>
        <p:spPr>
          <a:xfrm>
            <a:off x="6948244" y="4734961"/>
            <a:ext cx="4080933" cy="4730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gn="ctr">
              <a:spcBef>
                <a:spcPts val="0"/>
              </a:spcBef>
              <a:buNone/>
            </a:pPr>
            <a:r>
              <a:rPr lang="en-US" sz="1800" dirty="0">
                <a:solidFill>
                  <a:prstClr val="black"/>
                </a:solidFill>
                <a:latin typeface="Calibri Light"/>
                <a:cs typeface="Calibri Light"/>
              </a:rPr>
              <a:t>10 km</a:t>
            </a:r>
          </a:p>
          <a:p>
            <a:pPr marL="457200" lvl="1" indent="0" algn="ctr">
              <a:spcBef>
                <a:spcPts val="0"/>
              </a:spcBef>
              <a:buNone/>
            </a:pPr>
            <a:r>
              <a:rPr lang="en-US" sz="1800" dirty="0">
                <a:solidFill>
                  <a:prstClr val="black"/>
                </a:solidFill>
                <a:latin typeface="Calibri Light"/>
                <a:cs typeface="Calibri Light"/>
              </a:rPr>
              <a:t>~4,000 dogs</a:t>
            </a:r>
          </a:p>
        </p:txBody>
      </p:sp>
      <p:sp>
        <p:nvSpPr>
          <p:cNvPr id="14" name="TextBox 13"/>
          <p:cNvSpPr txBox="1"/>
          <p:nvPr/>
        </p:nvSpPr>
        <p:spPr>
          <a:xfrm>
            <a:off x="10015008" y="779344"/>
            <a:ext cx="2302544" cy="5016759"/>
          </a:xfrm>
          <a:prstGeom prst="rect">
            <a:avLst/>
          </a:prstGeom>
          <a:solidFill>
            <a:schemeClr val="bg1"/>
          </a:solidFill>
        </p:spPr>
        <p:txBody>
          <a:bodyPr wrap="square" rtlCol="0">
            <a:spAutoFit/>
          </a:bodyPr>
          <a:lstStyle/>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a:p>
            <a:pPr algn="ctr"/>
            <a:endParaRPr lang="en-US" sz="1600" dirty="0">
              <a:solidFill>
                <a:srgbClr val="000000"/>
              </a:solidFill>
              <a:latin typeface="Calibri Light"/>
              <a:cs typeface="Calibri Light"/>
            </a:endParaRPr>
          </a:p>
        </p:txBody>
      </p:sp>
      <p:pic>
        <p:nvPicPr>
          <p:cNvPr id="16" name="Picture Placeholder 9">
            <a:extLst>
              <a:ext uri="{FF2B5EF4-FFF2-40B4-BE49-F238E27FC236}">
                <a16:creationId xmlns:a16="http://schemas.microsoft.com/office/drawing/2014/main" id="{9B87EEF7-15AD-014F-B923-49E4701FC694}"/>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169178" y="4982036"/>
            <a:ext cx="1770872" cy="1561392"/>
          </a:xfrm>
          <a:prstGeom prst="rect">
            <a:avLst/>
          </a:prstGeom>
          <a:noFill/>
        </p:spPr>
      </p:pic>
      <p:sp>
        <p:nvSpPr>
          <p:cNvPr id="17" name="TextBox 16">
            <a:extLst>
              <a:ext uri="{FF2B5EF4-FFF2-40B4-BE49-F238E27FC236}">
                <a16:creationId xmlns:a16="http://schemas.microsoft.com/office/drawing/2014/main" id="{2A2CCC02-F799-F244-8BE7-425D9C805F0A}"/>
              </a:ext>
            </a:extLst>
          </p:cNvPr>
          <p:cNvSpPr txBox="1"/>
          <p:nvPr/>
        </p:nvSpPr>
        <p:spPr>
          <a:xfrm>
            <a:off x="4741852" y="5345091"/>
            <a:ext cx="3558829" cy="666977"/>
          </a:xfrm>
          <a:prstGeom prst="rect">
            <a:avLst/>
          </a:prstGeom>
          <a:noFill/>
        </p:spPr>
        <p:txBody>
          <a:bodyPr wrap="square" rtlCol="0">
            <a:spAutoFit/>
          </a:bodyPr>
          <a:lstStyle/>
          <a:p>
            <a:r>
              <a:rPr lang="en-US" sz="1867" dirty="0"/>
              <a:t>Rapidly sequenced outbreak cases in-country</a:t>
            </a:r>
          </a:p>
        </p:txBody>
      </p:sp>
      <p:sp>
        <p:nvSpPr>
          <p:cNvPr id="18" name="TextBox 17">
            <a:extLst>
              <a:ext uri="{FF2B5EF4-FFF2-40B4-BE49-F238E27FC236}">
                <a16:creationId xmlns:a16="http://schemas.microsoft.com/office/drawing/2014/main" id="{2BE9BDEF-AFF5-8547-BAF4-980CDC3DDB9F}"/>
              </a:ext>
            </a:extLst>
          </p:cNvPr>
          <p:cNvSpPr txBox="1"/>
          <p:nvPr/>
        </p:nvSpPr>
        <p:spPr>
          <a:xfrm>
            <a:off x="8102483" y="5995425"/>
            <a:ext cx="2928750" cy="420564"/>
          </a:xfrm>
          <a:prstGeom prst="rect">
            <a:avLst/>
          </a:prstGeom>
          <a:noFill/>
        </p:spPr>
        <p:txBody>
          <a:bodyPr wrap="none" rtlCol="0">
            <a:spAutoFit/>
          </a:bodyPr>
          <a:lstStyle/>
          <a:p>
            <a:r>
              <a:rPr lang="en-US" sz="2133" dirty="0" err="1"/>
              <a:t>Lushasi</a:t>
            </a:r>
            <a:r>
              <a:rPr lang="en-US" sz="2133" dirty="0"/>
              <a:t> </a:t>
            </a:r>
            <a:r>
              <a:rPr lang="en-US" sz="2133" i="1" dirty="0"/>
              <a:t>et al </a:t>
            </a:r>
            <a:r>
              <a:rPr lang="en-US" sz="2133" dirty="0"/>
              <a:t>(2023), </a:t>
            </a:r>
            <a:r>
              <a:rPr lang="en-US" sz="2133" i="1" dirty="0" err="1"/>
              <a:t>Elife</a:t>
            </a:r>
            <a:endParaRPr lang="en-US" sz="2133" i="1" dirty="0"/>
          </a:p>
        </p:txBody>
      </p:sp>
      <p:pic>
        <p:nvPicPr>
          <p:cNvPr id="19" name="Picture 8">
            <a:extLst>
              <a:ext uri="{FF2B5EF4-FFF2-40B4-BE49-F238E27FC236}">
                <a16:creationId xmlns:a16="http://schemas.microsoft.com/office/drawing/2014/main" id="{6EEB0EE2-BF75-F54D-90AF-7AC676572AB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1" t="10510" r="50521" b="-10510"/>
          <a:stretch/>
        </p:blipFill>
        <p:spPr bwMode="auto">
          <a:xfrm>
            <a:off x="207117" y="2187127"/>
            <a:ext cx="2060844" cy="252941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7C949EF-24DE-EB41-803C-C7AD10899E00}"/>
              </a:ext>
            </a:extLst>
          </p:cNvPr>
          <p:cNvSpPr txBox="1"/>
          <p:nvPr/>
        </p:nvSpPr>
        <p:spPr>
          <a:xfrm>
            <a:off x="673520" y="2918391"/>
            <a:ext cx="994759" cy="369332"/>
          </a:xfrm>
          <a:prstGeom prst="rect">
            <a:avLst/>
          </a:prstGeom>
          <a:noFill/>
        </p:spPr>
        <p:txBody>
          <a:bodyPr wrap="none" rtlCol="0">
            <a:spAutoFit/>
          </a:bodyPr>
          <a:lstStyle/>
          <a:p>
            <a:r>
              <a:rPr lang="en-US" dirty="0"/>
              <a:t>Tanzania</a:t>
            </a:r>
          </a:p>
        </p:txBody>
      </p:sp>
    </p:spTree>
    <p:extLst>
      <p:ext uri="{BB962C8B-B14F-4D97-AF65-F5344CB8AC3E}">
        <p14:creationId xmlns:p14="http://schemas.microsoft.com/office/powerpoint/2010/main" val="312002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2938F00-03A0-DE45-83E1-FB22D7FA83F3}"/>
              </a:ext>
            </a:extLst>
          </p:cNvPr>
          <p:cNvSpPr/>
          <p:nvPr/>
        </p:nvSpPr>
        <p:spPr>
          <a:xfrm>
            <a:off x="525988" y="1597829"/>
            <a:ext cx="4723984" cy="461665"/>
          </a:xfrm>
          <a:prstGeom prst="rect">
            <a:avLst/>
          </a:prstGeom>
        </p:spPr>
        <p:txBody>
          <a:bodyPr wrap="square">
            <a:spAutoFit/>
          </a:bodyPr>
          <a:lstStyle/>
          <a:p>
            <a:r>
              <a:rPr lang="en-GB" sz="2400" dirty="0"/>
              <a:t>Pre-2016: lots of RABV diversity</a:t>
            </a:r>
          </a:p>
        </p:txBody>
      </p:sp>
      <p:sp>
        <p:nvSpPr>
          <p:cNvPr id="26" name="Content Placeholder 2">
            <a:extLst>
              <a:ext uri="{FF2B5EF4-FFF2-40B4-BE49-F238E27FC236}">
                <a16:creationId xmlns:a16="http://schemas.microsoft.com/office/drawing/2014/main" id="{9D203F45-6551-9640-9CC8-89A04AC9A52D}"/>
              </a:ext>
            </a:extLst>
          </p:cNvPr>
          <p:cNvSpPr txBox="1">
            <a:spLocks/>
          </p:cNvSpPr>
          <p:nvPr/>
        </p:nvSpPr>
        <p:spPr>
          <a:xfrm>
            <a:off x="2773680" y="4472111"/>
            <a:ext cx="4499740" cy="453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a:p>
            <a:pPr marL="0" indent="0">
              <a:buNone/>
            </a:pPr>
            <a:r>
              <a:rPr lang="en-US" sz="2400" dirty="0"/>
              <a:t>Incursions!</a:t>
            </a:r>
          </a:p>
        </p:txBody>
      </p:sp>
      <p:pic>
        <p:nvPicPr>
          <p:cNvPr id="1026" name="Picture 2">
            <a:extLst>
              <a:ext uri="{FF2B5EF4-FFF2-40B4-BE49-F238E27FC236}">
                <a16:creationId xmlns:a16="http://schemas.microsoft.com/office/drawing/2014/main" id="{1E835F7D-9880-A549-9D6C-3838C3751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499" y="-1"/>
            <a:ext cx="6869113"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081FEEF-B305-F941-AB74-009A65EFCAD0}"/>
              </a:ext>
            </a:extLst>
          </p:cNvPr>
          <p:cNvSpPr>
            <a:spLocks noGrp="1"/>
          </p:cNvSpPr>
          <p:nvPr>
            <p:ph type="title"/>
          </p:nvPr>
        </p:nvSpPr>
        <p:spPr/>
        <p:txBody>
          <a:bodyPr/>
          <a:lstStyle/>
          <a:p>
            <a:r>
              <a:rPr lang="en-US" dirty="0"/>
              <a:t>Genomic insights</a:t>
            </a:r>
          </a:p>
        </p:txBody>
      </p:sp>
      <p:grpSp>
        <p:nvGrpSpPr>
          <p:cNvPr id="9" name="Group 8">
            <a:extLst>
              <a:ext uri="{FF2B5EF4-FFF2-40B4-BE49-F238E27FC236}">
                <a16:creationId xmlns:a16="http://schemas.microsoft.com/office/drawing/2014/main" id="{2BA7D6D7-3BD6-6088-B539-9ABB838ADD99}"/>
              </a:ext>
            </a:extLst>
          </p:cNvPr>
          <p:cNvGrpSpPr/>
          <p:nvPr/>
        </p:nvGrpSpPr>
        <p:grpSpPr>
          <a:xfrm>
            <a:off x="1195459" y="2893704"/>
            <a:ext cx="4723984" cy="1434182"/>
            <a:chOff x="1195459" y="2893704"/>
            <a:chExt cx="4723984" cy="1434182"/>
          </a:xfrm>
        </p:grpSpPr>
        <p:sp>
          <p:nvSpPr>
            <p:cNvPr id="32" name="Rectangle 31">
              <a:extLst>
                <a:ext uri="{FF2B5EF4-FFF2-40B4-BE49-F238E27FC236}">
                  <a16:creationId xmlns:a16="http://schemas.microsoft.com/office/drawing/2014/main" id="{E7EB41BB-3134-BD49-A4E4-8CD4FC63D62E}"/>
                </a:ext>
              </a:extLst>
            </p:cNvPr>
            <p:cNvSpPr/>
            <p:nvPr/>
          </p:nvSpPr>
          <p:spPr>
            <a:xfrm>
              <a:off x="1195459" y="2893704"/>
              <a:ext cx="4723984" cy="830997"/>
            </a:xfrm>
            <a:prstGeom prst="rect">
              <a:avLst/>
            </a:prstGeom>
          </p:spPr>
          <p:txBody>
            <a:bodyPr wrap="square">
              <a:spAutoFit/>
            </a:bodyPr>
            <a:lstStyle/>
            <a:p>
              <a:endParaRPr lang="en-GB" sz="2400" dirty="0"/>
            </a:p>
            <a:p>
              <a:r>
                <a:rPr lang="en-GB" sz="2400" dirty="0"/>
                <a:t>No cases for nearly 2 years</a:t>
              </a:r>
            </a:p>
          </p:txBody>
        </p:sp>
        <p:sp>
          <p:nvSpPr>
            <p:cNvPr id="6" name="Left Bracket 5">
              <a:extLst>
                <a:ext uri="{FF2B5EF4-FFF2-40B4-BE49-F238E27FC236}">
                  <a16:creationId xmlns:a16="http://schemas.microsoft.com/office/drawing/2014/main" id="{B11AECC7-3CF0-D5B1-4CAE-324B78E89C3F}"/>
                </a:ext>
              </a:extLst>
            </p:cNvPr>
            <p:cNvSpPr/>
            <p:nvPr/>
          </p:nvSpPr>
          <p:spPr>
            <a:xfrm>
              <a:off x="4797128" y="3020786"/>
              <a:ext cx="224473" cy="130710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7455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1EE-A904-4E4A-AF8F-4290DE65C268}"/>
              </a:ext>
            </a:extLst>
          </p:cNvPr>
          <p:cNvSpPr>
            <a:spLocks noGrp="1"/>
          </p:cNvSpPr>
          <p:nvPr>
            <p:ph type="title"/>
          </p:nvPr>
        </p:nvSpPr>
        <p:spPr/>
        <p:txBody>
          <a:bodyPr>
            <a:normAutofit/>
          </a:bodyPr>
          <a:lstStyle/>
          <a:p>
            <a:r>
              <a:rPr lang="en-US" dirty="0">
                <a:solidFill>
                  <a:schemeClr val="tx1"/>
                </a:solidFill>
              </a:rPr>
              <a:t>Rabies re-emergence</a:t>
            </a:r>
          </a:p>
        </p:txBody>
      </p:sp>
      <p:sp>
        <p:nvSpPr>
          <p:cNvPr id="3" name="Content Placeholder 2">
            <a:extLst>
              <a:ext uri="{FF2B5EF4-FFF2-40B4-BE49-F238E27FC236}">
                <a16:creationId xmlns:a16="http://schemas.microsoft.com/office/drawing/2014/main" id="{8520B633-A9ED-5EBF-054A-93CEB0D77D81}"/>
              </a:ext>
            </a:extLst>
          </p:cNvPr>
          <p:cNvSpPr>
            <a:spLocks noGrp="1"/>
          </p:cNvSpPr>
          <p:nvPr>
            <p:ph sz="quarter" idx="13"/>
          </p:nvPr>
        </p:nvSpPr>
        <p:spPr/>
        <p:txBody>
          <a:bodyPr/>
          <a:lstStyle/>
          <a:p>
            <a:endParaRPr lang="en-US"/>
          </a:p>
        </p:txBody>
      </p:sp>
      <p:pic>
        <p:nvPicPr>
          <p:cNvPr id="4" name="Screen Recording 2020-10-28 at 11.48.48.mov" descr="Screen Recording 2020-10-28 at 11.48.48.mov">
            <a:hlinkClick r:id="" action="ppaction://media"/>
            <a:extLst>
              <a:ext uri="{FF2B5EF4-FFF2-40B4-BE49-F238E27FC236}">
                <a16:creationId xmlns:a16="http://schemas.microsoft.com/office/drawing/2014/main" id="{A106869D-8CDD-834A-9077-5BEC6C67CA0E}"/>
              </a:ext>
            </a:extLst>
          </p:cNvPr>
          <p:cNvPicPr>
            <a:picLocks noChangeAspect="1"/>
          </p:cNvPicPr>
          <p:nvPr>
            <a:videoFile r:link="rId1"/>
            <p:extLst>
              <p:ext uri="{DAA4B4D4-6D71-4841-9C94-3DE7FCFB9230}">
                <p14:media xmlns:p14="http://schemas.microsoft.com/office/powerpoint/2010/main" r:embed="rId2">
                  <p14:trim st="8265.9432"/>
                </p14:media>
              </p:ext>
            </p:extLst>
          </p:nvPr>
        </p:nvPicPr>
        <p:blipFill>
          <a:blip r:embed="rId5"/>
          <a:stretch>
            <a:fillRect/>
          </a:stretch>
        </p:blipFill>
        <p:spPr>
          <a:xfrm>
            <a:off x="4778571" y="1459516"/>
            <a:ext cx="7367730" cy="4351338"/>
          </a:xfrm>
          <a:prstGeom prst="rect">
            <a:avLst/>
          </a:prstGeom>
        </p:spPr>
      </p:pic>
      <p:pic>
        <p:nvPicPr>
          <p:cNvPr id="9" name="Picture 8">
            <a:extLst>
              <a:ext uri="{FF2B5EF4-FFF2-40B4-BE49-F238E27FC236}">
                <a16:creationId xmlns:a16="http://schemas.microsoft.com/office/drawing/2014/main" id="{582921B6-92C4-0146-9546-5EF8D7E80016}"/>
              </a:ext>
            </a:extLst>
          </p:cNvPr>
          <p:cNvPicPr>
            <a:picLocks noChangeAspect="1"/>
          </p:cNvPicPr>
          <p:nvPr/>
        </p:nvPicPr>
        <p:blipFill>
          <a:blip r:embed="rId6"/>
          <a:stretch>
            <a:fillRect/>
          </a:stretch>
        </p:blipFill>
        <p:spPr>
          <a:xfrm>
            <a:off x="124620" y="3777536"/>
            <a:ext cx="2153468" cy="2871290"/>
          </a:xfrm>
          <a:prstGeom prst="rect">
            <a:avLst/>
          </a:prstGeom>
        </p:spPr>
      </p:pic>
      <p:grpSp>
        <p:nvGrpSpPr>
          <p:cNvPr id="10" name="Group 9">
            <a:extLst>
              <a:ext uri="{FF2B5EF4-FFF2-40B4-BE49-F238E27FC236}">
                <a16:creationId xmlns:a16="http://schemas.microsoft.com/office/drawing/2014/main" id="{FF419406-FAAD-994A-A2F0-B5BDD33C1657}"/>
              </a:ext>
            </a:extLst>
          </p:cNvPr>
          <p:cNvGrpSpPr/>
          <p:nvPr/>
        </p:nvGrpSpPr>
        <p:grpSpPr>
          <a:xfrm>
            <a:off x="1540466" y="1633689"/>
            <a:ext cx="3058960" cy="3052611"/>
            <a:chOff x="671158" y="17467146"/>
            <a:chExt cx="2782612" cy="2894651"/>
          </a:xfrm>
        </p:grpSpPr>
        <p:pic>
          <p:nvPicPr>
            <p:cNvPr id="11" name="Picture 10" descr="Map&#10;&#10;Description automatically generated">
              <a:extLst>
                <a:ext uri="{FF2B5EF4-FFF2-40B4-BE49-F238E27FC236}">
                  <a16:creationId xmlns:a16="http://schemas.microsoft.com/office/drawing/2014/main" id="{FFB13B0B-429B-5A47-8104-55B76EAD515C}"/>
                </a:ext>
              </a:extLst>
            </p:cNvPr>
            <p:cNvPicPr>
              <a:picLocks noChangeAspect="1"/>
            </p:cNvPicPr>
            <p:nvPr/>
          </p:nvPicPr>
          <p:blipFill rotWithShape="1">
            <a:blip r:embed="rId7"/>
            <a:srcRect l="16222" t="7469"/>
            <a:stretch/>
          </p:blipFill>
          <p:spPr>
            <a:xfrm>
              <a:off x="807921" y="17467146"/>
              <a:ext cx="2645849" cy="2894651"/>
            </a:xfrm>
            <a:prstGeom prst="rect">
              <a:avLst/>
            </a:prstGeom>
          </p:spPr>
        </p:pic>
        <p:sp>
          <p:nvSpPr>
            <p:cNvPr id="12" name="Rectangle 11">
              <a:extLst>
                <a:ext uri="{FF2B5EF4-FFF2-40B4-BE49-F238E27FC236}">
                  <a16:creationId xmlns:a16="http://schemas.microsoft.com/office/drawing/2014/main" id="{86A0491C-F1DF-CC43-A182-6A60C32B79DE}"/>
                </a:ext>
              </a:extLst>
            </p:cNvPr>
            <p:cNvSpPr/>
            <p:nvPr/>
          </p:nvSpPr>
          <p:spPr>
            <a:xfrm>
              <a:off x="1680823" y="19259098"/>
              <a:ext cx="558061" cy="474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3">
                <a:solidFill>
                  <a:schemeClr val="tx1"/>
                </a:solidFill>
              </a:endParaRPr>
            </a:p>
          </p:txBody>
        </p:sp>
        <p:sp>
          <p:nvSpPr>
            <p:cNvPr id="19" name="TextBox 18">
              <a:extLst>
                <a:ext uri="{FF2B5EF4-FFF2-40B4-BE49-F238E27FC236}">
                  <a16:creationId xmlns:a16="http://schemas.microsoft.com/office/drawing/2014/main" id="{84ACD5F3-AF3A-FE47-A297-AD7EBD69EAA3}"/>
                </a:ext>
              </a:extLst>
            </p:cNvPr>
            <p:cNvSpPr txBox="1"/>
            <p:nvPr/>
          </p:nvSpPr>
          <p:spPr>
            <a:xfrm>
              <a:off x="1815748" y="18689747"/>
              <a:ext cx="1091863" cy="473812"/>
            </a:xfrm>
            <a:prstGeom prst="rect">
              <a:avLst/>
            </a:prstGeom>
            <a:noFill/>
          </p:spPr>
          <p:txBody>
            <a:bodyPr wrap="none" rtlCol="0">
              <a:spAutoFit/>
            </a:bodyPr>
            <a:lstStyle/>
            <a:p>
              <a:r>
                <a:rPr lang="en-US" sz="1867" b="1" dirty="0"/>
                <a:t>PUNO</a:t>
              </a:r>
            </a:p>
          </p:txBody>
        </p:sp>
        <p:sp>
          <p:nvSpPr>
            <p:cNvPr id="17" name="TextBox 16">
              <a:extLst>
                <a:ext uri="{FF2B5EF4-FFF2-40B4-BE49-F238E27FC236}">
                  <a16:creationId xmlns:a16="http://schemas.microsoft.com/office/drawing/2014/main" id="{170C49DE-2659-9C4D-A676-546E6A9B5CA1}"/>
                </a:ext>
              </a:extLst>
            </p:cNvPr>
            <p:cNvSpPr txBox="1"/>
            <p:nvPr/>
          </p:nvSpPr>
          <p:spPr>
            <a:xfrm>
              <a:off x="671158" y="18988214"/>
              <a:ext cx="1690521" cy="473812"/>
            </a:xfrm>
            <a:prstGeom prst="rect">
              <a:avLst/>
            </a:prstGeom>
            <a:noFill/>
          </p:spPr>
          <p:txBody>
            <a:bodyPr wrap="none" rtlCol="0">
              <a:spAutoFit/>
            </a:bodyPr>
            <a:lstStyle/>
            <a:p>
              <a:r>
                <a:rPr lang="en-US" sz="1867" b="1" dirty="0"/>
                <a:t>AREQUIPA</a:t>
              </a:r>
            </a:p>
          </p:txBody>
        </p:sp>
      </p:grpSp>
      <p:pic>
        <p:nvPicPr>
          <p:cNvPr id="18" name="Picture 30" descr="Presentación de PowerPoint">
            <a:extLst>
              <a:ext uri="{FF2B5EF4-FFF2-40B4-BE49-F238E27FC236}">
                <a16:creationId xmlns:a16="http://schemas.microsoft.com/office/drawing/2014/main" id="{0F125E1C-4B42-4745-9EBB-E455DE4C5B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3721" y="6095767"/>
            <a:ext cx="691177" cy="7622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34F751B9-D6A7-3342-921F-FAE2F239EF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33408" y="6332952"/>
            <a:ext cx="806419" cy="44801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Universidad Peruana Cayetano Heredia (UPCH) - PeruTelegraph">
            <a:extLst>
              <a:ext uri="{FF2B5EF4-FFF2-40B4-BE49-F238E27FC236}">
                <a16:creationId xmlns:a16="http://schemas.microsoft.com/office/drawing/2014/main" id="{6A51A9FD-B8E8-4C4E-8080-6B573ABE32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92127" y="6311613"/>
            <a:ext cx="1051797" cy="460161"/>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a:extLst>
              <a:ext uri="{FF2B5EF4-FFF2-40B4-BE49-F238E27FC236}">
                <a16:creationId xmlns:a16="http://schemas.microsoft.com/office/drawing/2014/main" id="{D6E9E0A4-5A68-0744-BD5E-96A9749783F9}"/>
              </a:ext>
            </a:extLst>
          </p:cNvPr>
          <p:cNvSpPr/>
          <p:nvPr/>
        </p:nvSpPr>
        <p:spPr>
          <a:xfrm rot="2529132" flipH="1">
            <a:off x="3128620" y="3284211"/>
            <a:ext cx="182091" cy="332926"/>
          </a:xfrm>
          <a:prstGeom prst="downArrow">
            <a:avLst>
              <a:gd name="adj1" fmla="val 4593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9">
            <a:extLst>
              <a:ext uri="{FF2B5EF4-FFF2-40B4-BE49-F238E27FC236}">
                <a16:creationId xmlns:a16="http://schemas.microsoft.com/office/drawing/2014/main" id="{CD078AC0-B20C-864D-9029-E7D7C62C264A}"/>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238296" y="5924698"/>
            <a:ext cx="1250954" cy="1102976"/>
          </a:xfrm>
          <a:prstGeom prst="rect">
            <a:avLst/>
          </a:prstGeom>
          <a:noFill/>
        </p:spPr>
      </p:pic>
    </p:spTree>
    <p:extLst>
      <p:ext uri="{BB962C8B-B14F-4D97-AF65-F5344CB8AC3E}">
        <p14:creationId xmlns:p14="http://schemas.microsoft.com/office/powerpoint/2010/main" val="143315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71BA46-F7B0-874C-8289-99E6C7AA1F86}"/>
              </a:ext>
            </a:extLst>
          </p:cNvPr>
          <p:cNvGrpSpPr/>
          <p:nvPr/>
        </p:nvGrpSpPr>
        <p:grpSpPr>
          <a:xfrm>
            <a:off x="180837" y="2010879"/>
            <a:ext cx="4427002" cy="4481996"/>
            <a:chOff x="454418" y="1308227"/>
            <a:chExt cx="4427002" cy="4481996"/>
          </a:xfrm>
        </p:grpSpPr>
        <p:pic>
          <p:nvPicPr>
            <p:cNvPr id="3" name="Content Placeholder 4" descr="Chart, sunburst chart&#10;&#10;Description automatically generated">
              <a:extLst>
                <a:ext uri="{FF2B5EF4-FFF2-40B4-BE49-F238E27FC236}">
                  <a16:creationId xmlns:a16="http://schemas.microsoft.com/office/drawing/2014/main" id="{CB29099D-D4B5-0048-85FA-DDF420323CA6}"/>
                </a:ext>
              </a:extLst>
            </p:cNvPr>
            <p:cNvPicPr>
              <a:picLocks noChangeAspect="1"/>
            </p:cNvPicPr>
            <p:nvPr/>
          </p:nvPicPr>
          <p:blipFill>
            <a:blip r:embed="rId2"/>
            <a:stretch>
              <a:fillRect/>
            </a:stretch>
          </p:blipFill>
          <p:spPr>
            <a:xfrm>
              <a:off x="454418" y="1308227"/>
              <a:ext cx="4427002" cy="4481996"/>
            </a:xfrm>
            <a:prstGeom prst="rect">
              <a:avLst/>
            </a:prstGeom>
          </p:spPr>
        </p:pic>
        <p:sp>
          <p:nvSpPr>
            <p:cNvPr id="5" name="TextBox 4">
              <a:extLst>
                <a:ext uri="{FF2B5EF4-FFF2-40B4-BE49-F238E27FC236}">
                  <a16:creationId xmlns:a16="http://schemas.microsoft.com/office/drawing/2014/main" id="{9FC70D5B-E543-C248-AAD5-D31F16A662A1}"/>
                </a:ext>
              </a:extLst>
            </p:cNvPr>
            <p:cNvSpPr txBox="1"/>
            <p:nvPr/>
          </p:nvSpPr>
          <p:spPr>
            <a:xfrm>
              <a:off x="2064327" y="3226059"/>
              <a:ext cx="1634836" cy="646331"/>
            </a:xfrm>
            <a:prstGeom prst="rect">
              <a:avLst/>
            </a:prstGeom>
            <a:solidFill>
              <a:srgbClr val="133793"/>
            </a:solidFill>
          </p:spPr>
          <p:txBody>
            <a:bodyPr wrap="square" rtlCol="0">
              <a:spAutoFit/>
            </a:bodyPr>
            <a:lstStyle/>
            <a:p>
              <a:pPr algn="ctr"/>
              <a:r>
                <a:rPr lang="en-US" dirty="0">
                  <a:solidFill>
                    <a:schemeClr val="bg1"/>
                  </a:solidFill>
                </a:rPr>
                <a:t>Cosmopolitan clade</a:t>
              </a:r>
            </a:p>
          </p:txBody>
        </p:sp>
      </p:grpSp>
      <p:pic>
        <p:nvPicPr>
          <p:cNvPr id="4" name="Picture 3">
            <a:extLst>
              <a:ext uri="{FF2B5EF4-FFF2-40B4-BE49-F238E27FC236}">
                <a16:creationId xmlns:a16="http://schemas.microsoft.com/office/drawing/2014/main" id="{AABFAE6A-E510-E648-B3D1-61B26CDFEE22}"/>
              </a:ext>
            </a:extLst>
          </p:cNvPr>
          <p:cNvPicPr>
            <a:picLocks noChangeAspect="1"/>
          </p:cNvPicPr>
          <p:nvPr/>
        </p:nvPicPr>
        <p:blipFill rotWithShape="1">
          <a:blip r:embed="rId3"/>
          <a:srcRect l="16736" t="5751" r="11358" b="23972"/>
          <a:stretch/>
        </p:blipFill>
        <p:spPr>
          <a:xfrm>
            <a:off x="5538783" y="365125"/>
            <a:ext cx="6472380" cy="6404250"/>
          </a:xfrm>
          <a:prstGeom prst="rect">
            <a:avLst/>
          </a:prstGeom>
        </p:spPr>
      </p:pic>
      <p:sp>
        <p:nvSpPr>
          <p:cNvPr id="10" name="Title 9">
            <a:extLst>
              <a:ext uri="{FF2B5EF4-FFF2-40B4-BE49-F238E27FC236}">
                <a16:creationId xmlns:a16="http://schemas.microsoft.com/office/drawing/2014/main" id="{63ED3D3E-6D97-094B-B20C-E61EEC404734}"/>
              </a:ext>
            </a:extLst>
          </p:cNvPr>
          <p:cNvSpPr>
            <a:spLocks noGrp="1"/>
          </p:cNvSpPr>
          <p:nvPr>
            <p:ph type="title"/>
          </p:nvPr>
        </p:nvSpPr>
        <p:spPr>
          <a:xfrm>
            <a:off x="2608164" y="228428"/>
            <a:ext cx="7086600" cy="943101"/>
          </a:xfrm>
        </p:spPr>
        <p:txBody>
          <a:bodyPr>
            <a:noAutofit/>
          </a:bodyPr>
          <a:lstStyle/>
          <a:p>
            <a:pPr algn="l"/>
            <a:r>
              <a:rPr lang="en-GB" sz="3200" b="1" dirty="0"/>
              <a:t>Rabies MAD DOG:</a:t>
            </a:r>
            <a:br>
              <a:rPr lang="en-GB" sz="2400" dirty="0"/>
            </a:br>
            <a:r>
              <a:rPr lang="en-GB" sz="2400" dirty="0"/>
              <a:t>Method for Assignment, Definition and Designation Of Global lineages</a:t>
            </a:r>
          </a:p>
        </p:txBody>
      </p:sp>
      <p:pic>
        <p:nvPicPr>
          <p:cNvPr id="12" name="Picture 4" descr="Image">
            <a:extLst>
              <a:ext uri="{FF2B5EF4-FFF2-40B4-BE49-F238E27FC236}">
                <a16:creationId xmlns:a16="http://schemas.microsoft.com/office/drawing/2014/main" id="{C850D621-193F-614E-83FB-3E04D0319B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20" t="-625" r="24883" b="20161"/>
          <a:stretch/>
        </p:blipFill>
        <p:spPr bwMode="auto">
          <a:xfrm>
            <a:off x="198201" y="1408414"/>
            <a:ext cx="657363" cy="8587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08E609F-0C33-C042-B9BE-B7A6BFEBC127}"/>
              </a:ext>
            </a:extLst>
          </p:cNvPr>
          <p:cNvSpPr txBox="1"/>
          <p:nvPr/>
        </p:nvSpPr>
        <p:spPr>
          <a:xfrm>
            <a:off x="855564" y="1653112"/>
            <a:ext cx="3123099" cy="369332"/>
          </a:xfrm>
          <a:prstGeom prst="rect">
            <a:avLst/>
          </a:prstGeom>
          <a:noFill/>
        </p:spPr>
        <p:txBody>
          <a:bodyPr wrap="none" rtlCol="0">
            <a:spAutoFit/>
          </a:bodyPr>
          <a:lstStyle/>
          <a:p>
            <a:r>
              <a:rPr lang="en-US" dirty="0"/>
              <a:t>PhD student: Kathryn Campbell</a:t>
            </a:r>
          </a:p>
        </p:txBody>
      </p:sp>
      <p:sp>
        <p:nvSpPr>
          <p:cNvPr id="2" name="Rectangle 1">
            <a:extLst>
              <a:ext uri="{FF2B5EF4-FFF2-40B4-BE49-F238E27FC236}">
                <a16:creationId xmlns:a16="http://schemas.microsoft.com/office/drawing/2014/main" id="{089682FD-E32F-2E4D-87A9-D944892BED69}"/>
              </a:ext>
            </a:extLst>
          </p:cNvPr>
          <p:cNvSpPr/>
          <p:nvPr/>
        </p:nvSpPr>
        <p:spPr>
          <a:xfrm>
            <a:off x="9484920" y="836676"/>
            <a:ext cx="2508879" cy="1477328"/>
          </a:xfrm>
          <a:prstGeom prst="rect">
            <a:avLst/>
          </a:prstGeom>
        </p:spPr>
        <p:txBody>
          <a:bodyPr wrap="square">
            <a:spAutoFit/>
          </a:bodyPr>
          <a:lstStyle/>
          <a:p>
            <a:r>
              <a:rPr lang="en-US" dirty="0"/>
              <a:t>Fine-scale resolution to investigate lineage dynamics at scale relevant to local control efforts</a:t>
            </a:r>
          </a:p>
        </p:txBody>
      </p:sp>
    </p:spTree>
    <p:extLst>
      <p:ext uri="{BB962C8B-B14F-4D97-AF65-F5344CB8AC3E}">
        <p14:creationId xmlns:p14="http://schemas.microsoft.com/office/powerpoint/2010/main" val="298552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3928-8C67-EA42-8FA5-F4B959D233FF}"/>
              </a:ext>
            </a:extLst>
          </p:cNvPr>
          <p:cNvSpPr>
            <a:spLocks noGrp="1"/>
          </p:cNvSpPr>
          <p:nvPr>
            <p:ph type="title"/>
          </p:nvPr>
        </p:nvSpPr>
        <p:spPr/>
        <p:txBody>
          <a:bodyPr/>
          <a:lstStyle/>
          <a:p>
            <a:r>
              <a:rPr lang="en-US" dirty="0"/>
              <a:t>Lineage dynamics in Serengeti District</a:t>
            </a:r>
          </a:p>
        </p:txBody>
      </p:sp>
      <p:sp>
        <p:nvSpPr>
          <p:cNvPr id="3" name="Content Placeholder 2">
            <a:extLst>
              <a:ext uri="{FF2B5EF4-FFF2-40B4-BE49-F238E27FC236}">
                <a16:creationId xmlns:a16="http://schemas.microsoft.com/office/drawing/2014/main" id="{30406030-B566-35E1-8510-741153D996C7}"/>
              </a:ext>
            </a:extLst>
          </p:cNvPr>
          <p:cNvSpPr>
            <a:spLocks noGrp="1"/>
          </p:cNvSpPr>
          <p:nvPr>
            <p:ph sz="quarter" idx="13"/>
          </p:nvPr>
        </p:nvSpPr>
        <p:spPr/>
        <p:txBody>
          <a:bodyPr/>
          <a:lstStyle/>
          <a:p>
            <a:endParaRPr lang="en-US" dirty="0"/>
          </a:p>
        </p:txBody>
      </p:sp>
      <p:pic>
        <p:nvPicPr>
          <p:cNvPr id="14338" name="Picture 2">
            <a:extLst>
              <a:ext uri="{FF2B5EF4-FFF2-40B4-BE49-F238E27FC236}">
                <a16:creationId xmlns:a16="http://schemas.microsoft.com/office/drawing/2014/main" id="{EA1E84F3-6D59-F19F-0FA8-3FFD61D6A4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824"/>
          <a:stretch/>
        </p:blipFill>
        <p:spPr bwMode="auto">
          <a:xfrm>
            <a:off x="-1357192" y="1627187"/>
            <a:ext cx="8934450" cy="4606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F9C83D1-03A1-45BA-9C92-5817E23861DB}"/>
              </a:ext>
            </a:extLst>
          </p:cNvPr>
          <p:cNvGrpSpPr/>
          <p:nvPr/>
        </p:nvGrpSpPr>
        <p:grpSpPr>
          <a:xfrm>
            <a:off x="-484095" y="1290918"/>
            <a:ext cx="19067115" cy="3160667"/>
            <a:chOff x="-484095" y="1290918"/>
            <a:chExt cx="19067115" cy="3160667"/>
          </a:xfrm>
        </p:grpSpPr>
        <p:pic>
          <p:nvPicPr>
            <p:cNvPr id="5" name="Picture 2">
              <a:extLst>
                <a:ext uri="{FF2B5EF4-FFF2-40B4-BE49-F238E27FC236}">
                  <a16:creationId xmlns:a16="http://schemas.microsoft.com/office/drawing/2014/main" id="{928CC403-3DC7-F1A2-B913-715C78976A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29" t="27102" r="21673" b="67408"/>
            <a:stretch/>
          </p:blipFill>
          <p:spPr bwMode="auto">
            <a:xfrm>
              <a:off x="-484095" y="1857793"/>
              <a:ext cx="19067115" cy="174392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3C5365B9-D97D-0379-EB46-023E1207FDBB}"/>
                </a:ext>
              </a:extLst>
            </p:cNvPr>
            <p:cNvSpPr/>
            <p:nvPr/>
          </p:nvSpPr>
          <p:spPr>
            <a:xfrm>
              <a:off x="7577258" y="1290918"/>
              <a:ext cx="4345801" cy="263973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028C35-4986-E6DD-DA8A-FD5B4C16C07E}"/>
                </a:ext>
              </a:extLst>
            </p:cNvPr>
            <p:cNvSpPr txBox="1"/>
            <p:nvPr/>
          </p:nvSpPr>
          <p:spPr>
            <a:xfrm>
              <a:off x="7888942" y="4082253"/>
              <a:ext cx="3296865" cy="369332"/>
            </a:xfrm>
            <a:prstGeom prst="rect">
              <a:avLst/>
            </a:prstGeom>
            <a:noFill/>
          </p:spPr>
          <p:txBody>
            <a:bodyPr wrap="none" rtlCol="0">
              <a:spAutoFit/>
            </a:bodyPr>
            <a:lstStyle/>
            <a:p>
              <a:r>
                <a:rPr lang="en-US" dirty="0"/>
                <a:t>Shortened chains of transmission</a:t>
              </a:r>
            </a:p>
          </p:txBody>
        </p:sp>
      </p:grpSp>
      <p:sp>
        <p:nvSpPr>
          <p:cNvPr id="9" name="TextBox 8">
            <a:extLst>
              <a:ext uri="{FF2B5EF4-FFF2-40B4-BE49-F238E27FC236}">
                <a16:creationId xmlns:a16="http://schemas.microsoft.com/office/drawing/2014/main" id="{8FB73D1E-8165-094F-9BB3-E496C62D23E4}"/>
              </a:ext>
            </a:extLst>
          </p:cNvPr>
          <p:cNvSpPr txBox="1"/>
          <p:nvPr/>
        </p:nvSpPr>
        <p:spPr>
          <a:xfrm>
            <a:off x="8557075" y="6385717"/>
            <a:ext cx="2386166" cy="369332"/>
          </a:xfrm>
          <a:prstGeom prst="rect">
            <a:avLst/>
          </a:prstGeom>
          <a:noFill/>
        </p:spPr>
        <p:txBody>
          <a:bodyPr wrap="none" rtlCol="0">
            <a:spAutoFit/>
          </a:bodyPr>
          <a:lstStyle/>
          <a:p>
            <a:r>
              <a:rPr lang="en-US" dirty="0"/>
              <a:t>Campbell </a:t>
            </a:r>
            <a:r>
              <a:rPr lang="en-US" i="1" dirty="0"/>
              <a:t>et al </a:t>
            </a:r>
            <a:r>
              <a:rPr lang="en-US" dirty="0"/>
              <a:t>(in prep)</a:t>
            </a:r>
          </a:p>
        </p:txBody>
      </p:sp>
    </p:spTree>
    <p:extLst>
      <p:ext uri="{BB962C8B-B14F-4D97-AF65-F5344CB8AC3E}">
        <p14:creationId xmlns:p14="http://schemas.microsoft.com/office/powerpoint/2010/main" val="38132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9000" b="-29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58C308-46F8-B245-BCE1-912B1645A37E}"/>
              </a:ext>
            </a:extLst>
          </p:cNvPr>
          <p:cNvSpPr>
            <a:spLocks noGrp="1"/>
          </p:cNvSpPr>
          <p:nvPr>
            <p:ph sz="half" idx="2"/>
          </p:nvPr>
        </p:nvSpPr>
        <p:spPr>
          <a:xfrm>
            <a:off x="825500" y="2819399"/>
            <a:ext cx="10756900" cy="1583267"/>
          </a:xfrm>
          <a:solidFill>
            <a:schemeClr val="bg1">
              <a:alpha val="78000"/>
            </a:schemeClr>
          </a:solidFill>
        </p:spPr>
        <p:txBody>
          <a:bodyPr>
            <a:normAutofit/>
          </a:bodyPr>
          <a:lstStyle/>
          <a:p>
            <a:pPr marL="0" indent="0" algn="ctr">
              <a:buNone/>
            </a:pPr>
            <a:r>
              <a:rPr lang="en-GB" sz="3200" b="0" i="0" dirty="0">
                <a:solidFill>
                  <a:schemeClr val="tx2"/>
                </a:solidFill>
                <a:effectLst/>
              </a:rPr>
              <a:t>Monitoring and analysing genetic data from pathogens to understand how they're changing, where they're spreading, and how to stop them from causing more harm. </a:t>
            </a:r>
          </a:p>
        </p:txBody>
      </p:sp>
      <p:sp>
        <p:nvSpPr>
          <p:cNvPr id="2" name="Title 1">
            <a:extLst>
              <a:ext uri="{FF2B5EF4-FFF2-40B4-BE49-F238E27FC236}">
                <a16:creationId xmlns:a16="http://schemas.microsoft.com/office/drawing/2014/main" id="{BCED6D11-8D2E-DA4D-98A2-908011AD76C4}"/>
              </a:ext>
            </a:extLst>
          </p:cNvPr>
          <p:cNvSpPr>
            <a:spLocks noGrp="1"/>
          </p:cNvSpPr>
          <p:nvPr>
            <p:ph type="title"/>
          </p:nvPr>
        </p:nvSpPr>
        <p:spPr>
          <a:xfrm>
            <a:off x="2549236" y="533614"/>
            <a:ext cx="9210963" cy="888786"/>
          </a:xfrm>
          <a:solidFill>
            <a:schemeClr val="bg1">
              <a:alpha val="71000"/>
            </a:schemeClr>
          </a:solidFill>
        </p:spPr>
        <p:txBody>
          <a:bodyPr anchor="t">
            <a:normAutofit/>
          </a:bodyPr>
          <a:lstStyle/>
          <a:p>
            <a:r>
              <a:rPr lang="en-US" sz="4000" dirty="0">
                <a:solidFill>
                  <a:schemeClr val="tx2"/>
                </a:solidFill>
              </a:rPr>
              <a:t>What is genomic surveillance?</a:t>
            </a:r>
          </a:p>
        </p:txBody>
      </p:sp>
    </p:spTree>
    <p:extLst>
      <p:ext uri="{BB962C8B-B14F-4D97-AF65-F5344CB8AC3E}">
        <p14:creationId xmlns:p14="http://schemas.microsoft.com/office/powerpoint/2010/main" val="130569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72A27-5E61-D295-E73A-361E8FC3BF08}"/>
              </a:ext>
            </a:extLst>
          </p:cNvPr>
          <p:cNvSpPr>
            <a:spLocks noGrp="1"/>
          </p:cNvSpPr>
          <p:nvPr>
            <p:ph type="title"/>
          </p:nvPr>
        </p:nvSpPr>
        <p:spPr>
          <a:xfrm>
            <a:off x="2549236" y="533614"/>
            <a:ext cx="9210963" cy="888786"/>
          </a:xfrm>
        </p:spPr>
        <p:txBody>
          <a:bodyPr anchor="t">
            <a:normAutofit/>
          </a:bodyPr>
          <a:lstStyle/>
          <a:p>
            <a:r>
              <a:rPr lang="en-US" dirty="0"/>
              <a:t>Summary</a:t>
            </a:r>
          </a:p>
        </p:txBody>
      </p:sp>
      <p:graphicFrame>
        <p:nvGraphicFramePr>
          <p:cNvPr id="9" name="Content Placeholder 5">
            <a:extLst>
              <a:ext uri="{FF2B5EF4-FFF2-40B4-BE49-F238E27FC236}">
                <a16:creationId xmlns:a16="http://schemas.microsoft.com/office/drawing/2014/main" id="{501CDD1D-A085-5449-5D4B-7FBFDB514AEC}"/>
              </a:ext>
            </a:extLst>
          </p:cNvPr>
          <p:cNvGraphicFramePr>
            <a:graphicFrameLocks noGrp="1"/>
          </p:cNvGraphicFramePr>
          <p:nvPr>
            <p:ph sz="quarter" idx="13"/>
            <p:extLst>
              <p:ext uri="{D42A27DB-BD31-4B8C-83A1-F6EECF244321}">
                <p14:modId xmlns:p14="http://schemas.microsoft.com/office/powerpoint/2010/main" val="3886019146"/>
              </p:ext>
            </p:extLst>
          </p:nvPr>
        </p:nvGraphicFramePr>
        <p:xfrm>
          <a:off x="285750" y="1627188"/>
          <a:ext cx="11474450" cy="4606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650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C475-4B9F-C34A-88F0-0E4109136784}"/>
              </a:ext>
            </a:extLst>
          </p:cNvPr>
          <p:cNvSpPr>
            <a:spLocks noGrp="1"/>
          </p:cNvSpPr>
          <p:nvPr>
            <p:ph type="title"/>
          </p:nvPr>
        </p:nvSpPr>
        <p:spPr/>
        <p:txBody>
          <a:bodyPr/>
          <a:lstStyle/>
          <a:p>
            <a:r>
              <a:rPr lang="en-US" dirty="0"/>
              <a:t>Acknowledgements </a:t>
            </a:r>
          </a:p>
        </p:txBody>
      </p:sp>
      <p:sp>
        <p:nvSpPr>
          <p:cNvPr id="6" name="TextBox 5">
            <a:extLst>
              <a:ext uri="{FF2B5EF4-FFF2-40B4-BE49-F238E27FC236}">
                <a16:creationId xmlns:a16="http://schemas.microsoft.com/office/drawing/2014/main" id="{335BDC94-BCAE-EB4C-A9FB-CD8EEFAEB14E}"/>
              </a:ext>
            </a:extLst>
          </p:cNvPr>
          <p:cNvSpPr txBox="1"/>
          <p:nvPr/>
        </p:nvSpPr>
        <p:spPr>
          <a:xfrm>
            <a:off x="3388869" y="1217778"/>
            <a:ext cx="4087696" cy="5816977"/>
          </a:xfrm>
          <a:prstGeom prst="rect">
            <a:avLst/>
          </a:prstGeom>
          <a:noFill/>
        </p:spPr>
        <p:txBody>
          <a:bodyPr wrap="square" rtlCol="0">
            <a:spAutoFit/>
          </a:bodyPr>
          <a:lstStyle/>
          <a:p>
            <a:endParaRPr lang="en-US" sz="1200" dirty="0">
              <a:ea typeface="Bangers" charset="0"/>
              <a:cs typeface="Bangers" charset="0"/>
            </a:endParaRPr>
          </a:p>
          <a:p>
            <a:r>
              <a:rPr lang="en-US" sz="1200" b="1" dirty="0">
                <a:ea typeface="Bangers" charset="0"/>
                <a:cs typeface="Bangers" charset="0"/>
              </a:rPr>
              <a:t>Tanzania rabies team</a:t>
            </a:r>
          </a:p>
          <a:p>
            <a:r>
              <a:rPr lang="en-US" sz="1200" dirty="0">
                <a:ea typeface="Sniglet" charset="0"/>
                <a:cs typeface="Sniglet" charset="0"/>
              </a:rPr>
              <a:t>Gurdeep Jaswant (</a:t>
            </a:r>
            <a:r>
              <a:rPr lang="en-US" sz="1200" dirty="0" err="1">
                <a:ea typeface="Sniglet" charset="0"/>
                <a:cs typeface="Sniglet" charset="0"/>
              </a:rPr>
              <a:t>IHI,Uni</a:t>
            </a:r>
            <a:r>
              <a:rPr lang="en-US" sz="1200" dirty="0">
                <a:ea typeface="Sniglet" charset="0"/>
                <a:cs typeface="Sniglet" charset="0"/>
              </a:rPr>
              <a:t> Nairobi/Glasgow) </a:t>
            </a:r>
            <a:r>
              <a:rPr lang="en-US" sz="1200" u="sng" dirty="0"/>
              <a:t>(PhD student)</a:t>
            </a:r>
            <a:endParaRPr lang="en-US" sz="1200" u="sng" dirty="0">
              <a:ea typeface="Sniglet" charset="0"/>
              <a:cs typeface="Sniglet" charset="0"/>
            </a:endParaRPr>
          </a:p>
          <a:p>
            <a:r>
              <a:rPr lang="en-US" sz="1200" dirty="0">
                <a:ea typeface="Sniglet" charset="0"/>
                <a:cs typeface="Sniglet" charset="0"/>
              </a:rPr>
              <a:t>Kennedy </a:t>
            </a:r>
            <a:r>
              <a:rPr lang="en-US" sz="1200" dirty="0" err="1">
                <a:ea typeface="Sniglet" charset="0"/>
                <a:cs typeface="Sniglet" charset="0"/>
              </a:rPr>
              <a:t>Lushasi</a:t>
            </a:r>
            <a:r>
              <a:rPr lang="en-US" sz="1200" dirty="0">
                <a:ea typeface="Sniglet" charset="0"/>
                <a:cs typeface="Sniglet" charset="0"/>
              </a:rPr>
              <a:t> (IHI)</a:t>
            </a:r>
          </a:p>
          <a:p>
            <a:r>
              <a:rPr lang="en-US" sz="1200" dirty="0">
                <a:ea typeface="Sniglet" charset="0"/>
                <a:cs typeface="Sniglet" charset="0"/>
              </a:rPr>
              <a:t>Anna </a:t>
            </a:r>
            <a:r>
              <a:rPr lang="en-US" sz="1200" dirty="0" err="1">
                <a:ea typeface="Sniglet" charset="0"/>
                <a:cs typeface="Sniglet" charset="0"/>
              </a:rPr>
              <a:t>Czupryna</a:t>
            </a:r>
            <a:endParaRPr lang="en-US" sz="1200" dirty="0">
              <a:ea typeface="Sniglet" charset="0"/>
              <a:cs typeface="Sniglet" charset="0"/>
            </a:endParaRPr>
          </a:p>
          <a:p>
            <a:r>
              <a:rPr lang="en-US" sz="1200" dirty="0">
                <a:ea typeface="Sniglet" charset="0"/>
                <a:cs typeface="Sniglet" charset="0"/>
              </a:rPr>
              <a:t>Ahmed </a:t>
            </a:r>
            <a:r>
              <a:rPr lang="en-US" sz="1200" dirty="0" err="1">
                <a:ea typeface="Sniglet" charset="0"/>
                <a:cs typeface="Sniglet" charset="0"/>
              </a:rPr>
              <a:t>Lugelo</a:t>
            </a:r>
            <a:r>
              <a:rPr lang="en-US" sz="1200" dirty="0">
                <a:ea typeface="Sniglet" charset="0"/>
                <a:cs typeface="Sniglet" charset="0"/>
              </a:rPr>
              <a:t> (SUA)</a:t>
            </a:r>
          </a:p>
          <a:p>
            <a:r>
              <a:rPr lang="en-US" sz="1200" dirty="0">
                <a:ea typeface="Sniglet" charset="0"/>
                <a:cs typeface="Sniglet" charset="0"/>
              </a:rPr>
              <a:t>Joel </a:t>
            </a:r>
            <a:r>
              <a:rPr lang="en-US" sz="1200" dirty="0" err="1">
                <a:ea typeface="Sniglet" charset="0"/>
                <a:cs typeface="Sniglet" charset="0"/>
              </a:rPr>
              <a:t>Changulanga</a:t>
            </a:r>
            <a:r>
              <a:rPr lang="en-US" sz="1200" dirty="0">
                <a:ea typeface="Sniglet" charset="0"/>
                <a:cs typeface="Sniglet" charset="0"/>
              </a:rPr>
              <a:t> IHI)</a:t>
            </a:r>
          </a:p>
          <a:p>
            <a:endParaRPr lang="en-US" sz="1200" dirty="0">
              <a:ea typeface="Sniglet" charset="0"/>
              <a:cs typeface="Sniglet" charset="0"/>
            </a:endParaRPr>
          </a:p>
          <a:p>
            <a:r>
              <a:rPr lang="en-US" sz="1200" b="1" dirty="0">
                <a:ea typeface="Sniglet" charset="0"/>
                <a:cs typeface="Sniglet" charset="0"/>
              </a:rPr>
              <a:t>GEMVI</a:t>
            </a:r>
          </a:p>
          <a:p>
            <a:r>
              <a:rPr lang="en-US" sz="1200" dirty="0">
                <a:ea typeface="Sniglet" charset="0"/>
                <a:cs typeface="Sniglet" charset="0"/>
              </a:rPr>
              <a:t>James </a:t>
            </a:r>
            <a:r>
              <a:rPr lang="en-US" sz="1200" dirty="0" err="1">
                <a:ea typeface="Sniglet" charset="0"/>
                <a:cs typeface="Sniglet" charset="0"/>
              </a:rPr>
              <a:t>Nokes</a:t>
            </a:r>
            <a:endParaRPr lang="en-US" sz="1200" dirty="0"/>
          </a:p>
          <a:p>
            <a:endParaRPr lang="en-US" sz="1200" b="1" dirty="0">
              <a:ea typeface="Bangers" charset="0"/>
              <a:cs typeface="Bangers" charset="0"/>
            </a:endParaRPr>
          </a:p>
          <a:p>
            <a:r>
              <a:rPr lang="en-US" sz="1200" b="1" dirty="0">
                <a:ea typeface="Bangers" charset="0"/>
                <a:cs typeface="Bangers" charset="0"/>
              </a:rPr>
              <a:t>Nelson Mandela African Inst of Science &amp;Tech</a:t>
            </a:r>
          </a:p>
          <a:p>
            <a:r>
              <a:rPr lang="en-US" sz="1200" dirty="0" err="1">
                <a:ea typeface="Sniglet" charset="0"/>
                <a:cs typeface="Sniglet" charset="0"/>
              </a:rPr>
              <a:t>Joram</a:t>
            </a:r>
            <a:r>
              <a:rPr lang="en-US" sz="1200" dirty="0">
                <a:ea typeface="Sniglet" charset="0"/>
                <a:cs typeface="Sniglet" charset="0"/>
              </a:rPr>
              <a:t> </a:t>
            </a:r>
            <a:r>
              <a:rPr lang="en-US" sz="1200" dirty="0" err="1">
                <a:ea typeface="Sniglet" charset="0"/>
                <a:cs typeface="Sniglet" charset="0"/>
              </a:rPr>
              <a:t>Buza</a:t>
            </a:r>
            <a:endParaRPr lang="en-US" sz="1200" dirty="0">
              <a:ea typeface="Sniglet" charset="0"/>
              <a:cs typeface="Sniglet" charset="0"/>
            </a:endParaRPr>
          </a:p>
          <a:p>
            <a:r>
              <a:rPr lang="en-US" sz="1200" dirty="0" err="1">
                <a:ea typeface="Sniglet" charset="0"/>
                <a:cs typeface="Sniglet" charset="0"/>
              </a:rPr>
              <a:t>Beatus</a:t>
            </a:r>
            <a:r>
              <a:rPr lang="en-US" sz="1200" dirty="0">
                <a:ea typeface="Sniglet" charset="0"/>
                <a:cs typeface="Sniglet" charset="0"/>
              </a:rPr>
              <a:t> </a:t>
            </a:r>
            <a:r>
              <a:rPr lang="en-US" sz="1200" dirty="0" err="1">
                <a:ea typeface="Sniglet" charset="0"/>
                <a:cs typeface="Sniglet" charset="0"/>
              </a:rPr>
              <a:t>Lyimo</a:t>
            </a:r>
            <a:endParaRPr lang="en-US" sz="1200" dirty="0">
              <a:ea typeface="Sniglet" charset="0"/>
              <a:cs typeface="Sniglet" charset="0"/>
            </a:endParaRPr>
          </a:p>
          <a:p>
            <a:endParaRPr lang="en-US" sz="1200" dirty="0">
              <a:ea typeface="Sniglet" charset="0"/>
              <a:cs typeface="Sniglet" charset="0"/>
            </a:endParaRPr>
          </a:p>
          <a:p>
            <a:r>
              <a:rPr lang="en-US" sz="1200" b="1" dirty="0">
                <a:ea typeface="Bangers" charset="0"/>
                <a:cs typeface="Bangers" charset="0"/>
              </a:rPr>
              <a:t>Tanzania Veterinary Lab Agency</a:t>
            </a:r>
          </a:p>
          <a:p>
            <a:r>
              <a:rPr lang="en-US" sz="1200" dirty="0" err="1">
                <a:ea typeface="Sniglet" charset="0"/>
                <a:cs typeface="Sniglet" charset="0"/>
              </a:rPr>
              <a:t>Chanasa</a:t>
            </a:r>
            <a:r>
              <a:rPr lang="en-US" sz="1200" dirty="0">
                <a:ea typeface="Sniglet" charset="0"/>
                <a:cs typeface="Sniglet" charset="0"/>
              </a:rPr>
              <a:t> </a:t>
            </a:r>
            <a:r>
              <a:rPr lang="en-US" sz="1200" dirty="0" err="1">
                <a:ea typeface="Sniglet" charset="0"/>
                <a:cs typeface="Sniglet" charset="0"/>
              </a:rPr>
              <a:t>Njeleja</a:t>
            </a:r>
            <a:endParaRPr lang="en-US" sz="1200" dirty="0">
              <a:ea typeface="Sniglet" charset="0"/>
              <a:cs typeface="Sniglet" charset="0"/>
            </a:endParaRPr>
          </a:p>
          <a:p>
            <a:r>
              <a:rPr lang="en-US" sz="1200" dirty="0">
                <a:ea typeface="Sniglet" charset="0"/>
                <a:cs typeface="Sniglet" charset="0"/>
              </a:rPr>
              <a:t>Julius </a:t>
            </a:r>
            <a:r>
              <a:rPr lang="en-US" sz="1200" dirty="0" err="1">
                <a:ea typeface="Sniglet" charset="0"/>
                <a:cs typeface="Sniglet" charset="0"/>
              </a:rPr>
              <a:t>Mwanandota</a:t>
            </a:r>
            <a:endParaRPr lang="en-US" sz="1200" dirty="0">
              <a:ea typeface="Sniglet" charset="0"/>
              <a:cs typeface="Sniglet" charset="0"/>
            </a:endParaRPr>
          </a:p>
          <a:p>
            <a:endParaRPr lang="en-US" sz="1200" b="1" dirty="0">
              <a:ea typeface="Sniglet" charset="0"/>
              <a:cs typeface="Sniglet" charset="0"/>
            </a:endParaRPr>
          </a:p>
          <a:p>
            <a:r>
              <a:rPr lang="en-US" sz="1200" b="1" dirty="0" err="1">
                <a:ea typeface="Bangers" charset="0"/>
                <a:cs typeface="Bangers" charset="0"/>
              </a:rPr>
              <a:t>Ifakara</a:t>
            </a:r>
            <a:r>
              <a:rPr lang="en-US" sz="1200" b="1" dirty="0">
                <a:ea typeface="Bangers" charset="0"/>
                <a:cs typeface="Bangers" charset="0"/>
              </a:rPr>
              <a:t> Health Institute</a:t>
            </a:r>
          </a:p>
          <a:p>
            <a:r>
              <a:rPr lang="en-US" sz="1200" b="1" dirty="0">
                <a:ea typeface="Bangers" charset="0"/>
                <a:cs typeface="Bangers" charset="0"/>
              </a:rPr>
              <a:t>Sokoine University of Agriculture</a:t>
            </a:r>
            <a:endParaRPr lang="en-US" sz="1200" dirty="0">
              <a:ea typeface="Sniglet" charset="0"/>
              <a:cs typeface="Sniglet" charset="0"/>
            </a:endParaRPr>
          </a:p>
          <a:p>
            <a:endParaRPr lang="en-US" sz="1200" b="1" dirty="0">
              <a:ea typeface="Bangers" charset="0"/>
              <a:cs typeface="Bangers" charset="0"/>
            </a:endParaRPr>
          </a:p>
          <a:p>
            <a:r>
              <a:rPr lang="en-US" sz="1200" b="1" dirty="0">
                <a:ea typeface="Bangers" charset="0"/>
                <a:cs typeface="Bangers" charset="0"/>
              </a:rPr>
              <a:t>Animal &amp; Plant Health Agency (OIE Rabies Reference Lab)</a:t>
            </a:r>
          </a:p>
          <a:p>
            <a:r>
              <a:rPr lang="en-US" sz="1200" dirty="0"/>
              <a:t>Denise Marston</a:t>
            </a:r>
          </a:p>
          <a:p>
            <a:r>
              <a:rPr lang="en-US" sz="1200" dirty="0"/>
              <a:t>Daisy Jennings</a:t>
            </a:r>
          </a:p>
          <a:p>
            <a:endParaRPr lang="en-US" sz="1200" dirty="0"/>
          </a:p>
          <a:p>
            <a:r>
              <a:rPr lang="en-US" sz="1200" b="1" dirty="0" err="1"/>
              <a:t>Ahamadu</a:t>
            </a:r>
            <a:r>
              <a:rPr lang="en-US" sz="1200" b="1" dirty="0"/>
              <a:t> </a:t>
            </a:r>
            <a:r>
              <a:rPr lang="en-US" sz="1200" b="1" dirty="0" err="1"/>
              <a:t>abello</a:t>
            </a:r>
            <a:r>
              <a:rPr lang="en-US" sz="1200" b="1" dirty="0"/>
              <a:t> University of Zari /Nigeria</a:t>
            </a:r>
          </a:p>
          <a:p>
            <a:r>
              <a:rPr lang="en-US" sz="1200" dirty="0"/>
              <a:t>Grace Kia</a:t>
            </a:r>
          </a:p>
          <a:p>
            <a:endParaRPr lang="en-US" sz="1200" dirty="0">
              <a:ea typeface="Sniglet" charset="0"/>
              <a:cs typeface="Sniglet" charset="0"/>
            </a:endParaRPr>
          </a:p>
          <a:p>
            <a:endParaRPr lang="en-US" sz="1200" dirty="0">
              <a:ea typeface="Sniglet" charset="0"/>
              <a:cs typeface="Sniglet" charset="0"/>
            </a:endParaRPr>
          </a:p>
          <a:p>
            <a:endParaRPr lang="en-US" sz="1200" dirty="0">
              <a:ea typeface="Sniglet" charset="0"/>
              <a:cs typeface="Sniglet" charset="0"/>
            </a:endParaRPr>
          </a:p>
        </p:txBody>
      </p:sp>
      <p:sp>
        <p:nvSpPr>
          <p:cNvPr id="7" name="Rectangle 6">
            <a:extLst>
              <a:ext uri="{FF2B5EF4-FFF2-40B4-BE49-F238E27FC236}">
                <a16:creationId xmlns:a16="http://schemas.microsoft.com/office/drawing/2014/main" id="{B924FAEE-EA95-1740-8A10-92901798461C}"/>
              </a:ext>
            </a:extLst>
          </p:cNvPr>
          <p:cNvSpPr/>
          <p:nvPr/>
        </p:nvSpPr>
        <p:spPr>
          <a:xfrm>
            <a:off x="508853" y="1378311"/>
            <a:ext cx="2880016" cy="6370975"/>
          </a:xfrm>
          <a:prstGeom prst="rect">
            <a:avLst/>
          </a:prstGeom>
        </p:spPr>
        <p:txBody>
          <a:bodyPr wrap="square">
            <a:spAutoFit/>
          </a:bodyPr>
          <a:lstStyle/>
          <a:p>
            <a:r>
              <a:rPr lang="en-US" sz="1200" b="1" dirty="0">
                <a:ea typeface="Bangers" charset="0"/>
                <a:cs typeface="Bangers" charset="0"/>
              </a:rPr>
              <a:t>University of Glasgow</a:t>
            </a:r>
          </a:p>
          <a:p>
            <a:r>
              <a:rPr lang="en-US" sz="1200" dirty="0"/>
              <a:t>Katie Hampson</a:t>
            </a:r>
          </a:p>
          <a:p>
            <a:r>
              <a:rPr lang="en-US" sz="1200" dirty="0"/>
              <a:t>Kathryn Campbell </a:t>
            </a:r>
            <a:r>
              <a:rPr lang="en-US" sz="1200" u="sng" dirty="0"/>
              <a:t>(PhD student)</a:t>
            </a:r>
          </a:p>
          <a:p>
            <a:endParaRPr lang="en-US" sz="1200" b="1" dirty="0"/>
          </a:p>
          <a:p>
            <a:r>
              <a:rPr lang="en-US" sz="1200" b="1" dirty="0"/>
              <a:t>MRC-University of Glasgow Centre for Virus Research</a:t>
            </a:r>
          </a:p>
          <a:p>
            <a:r>
              <a:rPr lang="en-US" sz="1200" dirty="0"/>
              <a:t>Rob Gifford</a:t>
            </a:r>
          </a:p>
          <a:p>
            <a:r>
              <a:rPr lang="en-US" sz="1200" dirty="0"/>
              <a:t>Josh Singer</a:t>
            </a:r>
          </a:p>
          <a:p>
            <a:r>
              <a:rPr lang="en-US" sz="1200" dirty="0"/>
              <a:t>Joseph Hughes</a:t>
            </a:r>
          </a:p>
          <a:p>
            <a:endParaRPr lang="en-US" sz="1200" dirty="0"/>
          </a:p>
          <a:p>
            <a:r>
              <a:rPr lang="en-US" sz="1200" b="1" dirty="0">
                <a:ea typeface="Bangers" charset="0"/>
                <a:cs typeface="Bangers" charset="0"/>
              </a:rPr>
              <a:t>UK-Philippines MRC-SPEEDIER</a:t>
            </a:r>
          </a:p>
          <a:p>
            <a:r>
              <a:rPr lang="en-US" sz="1200" dirty="0"/>
              <a:t>Betsy Miranda</a:t>
            </a:r>
          </a:p>
          <a:p>
            <a:r>
              <a:rPr lang="en-US" sz="1200" dirty="0"/>
              <a:t>Daria Manalo</a:t>
            </a:r>
          </a:p>
          <a:p>
            <a:r>
              <a:rPr lang="en-US" sz="1200" dirty="0" err="1"/>
              <a:t>Nai</a:t>
            </a:r>
            <a:r>
              <a:rPr lang="en-US" sz="1200" dirty="0"/>
              <a:t> Rui </a:t>
            </a:r>
            <a:r>
              <a:rPr lang="en-US" sz="1200" dirty="0" err="1"/>
              <a:t>Chng</a:t>
            </a:r>
            <a:endParaRPr lang="en-US" sz="1200" dirty="0"/>
          </a:p>
          <a:p>
            <a:endParaRPr lang="en-US" sz="1200" dirty="0"/>
          </a:p>
          <a:p>
            <a:r>
              <a:rPr lang="en-US" sz="1200" b="1" dirty="0"/>
              <a:t>RITM, Philippines</a:t>
            </a:r>
          </a:p>
          <a:p>
            <a:r>
              <a:rPr lang="en-US" sz="1200" dirty="0" err="1"/>
              <a:t>Criselda</a:t>
            </a:r>
            <a:r>
              <a:rPr lang="en-US" sz="1200" dirty="0"/>
              <a:t> Bautista </a:t>
            </a:r>
            <a:r>
              <a:rPr lang="en-US" sz="1200" u="sng" dirty="0"/>
              <a:t>(PhD student)</a:t>
            </a:r>
          </a:p>
          <a:p>
            <a:r>
              <a:rPr lang="en-US" sz="1200" dirty="0"/>
              <a:t>Inez </a:t>
            </a:r>
            <a:r>
              <a:rPr lang="en-US" sz="1200" dirty="0" err="1"/>
              <a:t>Medado</a:t>
            </a:r>
            <a:endParaRPr lang="en-US" sz="1200" dirty="0"/>
          </a:p>
          <a:p>
            <a:r>
              <a:rPr lang="en-US" sz="1200" dirty="0"/>
              <a:t>Tim </a:t>
            </a:r>
            <a:r>
              <a:rPr lang="en-US" sz="1200" dirty="0" err="1"/>
              <a:t>Dizon</a:t>
            </a:r>
            <a:endParaRPr lang="en-US" sz="1200" dirty="0"/>
          </a:p>
          <a:p>
            <a:r>
              <a:rPr lang="en-US" sz="1200" dirty="0"/>
              <a:t>Dodge Lim</a:t>
            </a:r>
          </a:p>
          <a:p>
            <a:r>
              <a:rPr lang="en-US" sz="1200" dirty="0" err="1"/>
              <a:t>Catalino</a:t>
            </a:r>
            <a:r>
              <a:rPr lang="en-US" sz="1200" dirty="0"/>
              <a:t> Demetria</a:t>
            </a:r>
          </a:p>
          <a:p>
            <a:r>
              <a:rPr lang="en-US" sz="1200" dirty="0"/>
              <a:t>Mayan </a:t>
            </a:r>
            <a:r>
              <a:rPr lang="en-US" sz="1200" dirty="0" err="1"/>
              <a:t>Lumandas</a:t>
            </a:r>
            <a:endParaRPr lang="en-US" sz="1200" dirty="0"/>
          </a:p>
          <a:p>
            <a:r>
              <a:rPr lang="en-US" sz="1200" dirty="0"/>
              <a:t>Paco </a:t>
            </a:r>
            <a:r>
              <a:rPr lang="en-US" sz="1200" dirty="0" err="1"/>
              <a:t>Polotan</a:t>
            </a:r>
            <a:endParaRPr lang="en-US" sz="1200" dirty="0"/>
          </a:p>
          <a:p>
            <a:endParaRPr lang="en-US" sz="1200" dirty="0">
              <a:ea typeface="Sniglet" charset="0"/>
              <a:cs typeface="Sniglet" charset="0"/>
            </a:endParaRPr>
          </a:p>
          <a:p>
            <a:r>
              <a:rPr lang="en-US" sz="1200" b="1" dirty="0">
                <a:ea typeface="Sniglet" charset="0"/>
                <a:cs typeface="Sniglet" charset="0"/>
              </a:rPr>
              <a:t>KEMRI-</a:t>
            </a:r>
            <a:r>
              <a:rPr lang="en-US" sz="1200" b="1" dirty="0" err="1">
                <a:ea typeface="Sniglet" charset="0"/>
                <a:cs typeface="Sniglet" charset="0"/>
              </a:rPr>
              <a:t>Wellcome</a:t>
            </a:r>
            <a:r>
              <a:rPr lang="en-US" sz="1200" b="1" dirty="0">
                <a:ea typeface="Sniglet" charset="0"/>
                <a:cs typeface="Sniglet" charset="0"/>
              </a:rPr>
              <a:t> Trust/</a:t>
            </a:r>
          </a:p>
          <a:p>
            <a:r>
              <a:rPr lang="en-US" sz="1200" b="1" dirty="0">
                <a:ea typeface="Sniglet" charset="0"/>
                <a:cs typeface="Sniglet" charset="0"/>
              </a:rPr>
              <a:t>Washington State University, Kenya</a:t>
            </a:r>
          </a:p>
          <a:p>
            <a:r>
              <a:rPr lang="en-US" sz="1200" dirty="0" err="1">
                <a:ea typeface="Sniglet" charset="0"/>
                <a:cs typeface="Sniglet" charset="0"/>
              </a:rPr>
              <a:t>Thumbi</a:t>
            </a:r>
            <a:r>
              <a:rPr lang="en-US" sz="1200" dirty="0">
                <a:ea typeface="Sniglet" charset="0"/>
                <a:cs typeface="Sniglet" charset="0"/>
              </a:rPr>
              <a:t> Mwangi</a:t>
            </a:r>
          </a:p>
          <a:p>
            <a:endParaRPr lang="en-US" sz="1200" dirty="0">
              <a:ea typeface="Sniglet" charset="0"/>
              <a:cs typeface="Sniglet" charset="0"/>
            </a:endParaRPr>
          </a:p>
          <a:p>
            <a:r>
              <a:rPr lang="en-US" sz="1200" b="1" dirty="0">
                <a:ea typeface="Sniglet" charset="0"/>
                <a:cs typeface="Sniglet" charset="0"/>
              </a:rPr>
              <a:t>UNITID, Nairobi</a:t>
            </a:r>
            <a:endParaRPr lang="en-US" sz="1200" dirty="0">
              <a:ea typeface="Sniglet" charset="0"/>
              <a:cs typeface="Sniglet" charset="0"/>
            </a:endParaRPr>
          </a:p>
          <a:p>
            <a:endParaRPr lang="en-US" sz="1200" dirty="0">
              <a:ea typeface="Sniglet" charset="0"/>
              <a:cs typeface="Sniglet" charset="0"/>
            </a:endParaRPr>
          </a:p>
          <a:p>
            <a:endParaRPr lang="en-US" sz="1200" dirty="0">
              <a:ea typeface="Sniglet" charset="0"/>
              <a:cs typeface="Sniglet" charset="0"/>
            </a:endParaRPr>
          </a:p>
          <a:p>
            <a:endParaRPr lang="en-US" sz="1200" dirty="0">
              <a:ea typeface="Sniglet" charset="0"/>
              <a:cs typeface="Sniglet" charset="0"/>
            </a:endParaRPr>
          </a:p>
          <a:p>
            <a:endParaRPr lang="en-US" sz="1200" dirty="0">
              <a:ea typeface="Sniglet" charset="0"/>
              <a:cs typeface="Sniglet" charset="0"/>
            </a:endParaRPr>
          </a:p>
          <a:p>
            <a:endParaRPr lang="en-US" sz="1200" dirty="0"/>
          </a:p>
        </p:txBody>
      </p:sp>
      <p:sp>
        <p:nvSpPr>
          <p:cNvPr id="8" name="Rectangle 7">
            <a:extLst>
              <a:ext uri="{FF2B5EF4-FFF2-40B4-BE49-F238E27FC236}">
                <a16:creationId xmlns:a16="http://schemas.microsoft.com/office/drawing/2014/main" id="{915AC57C-20FD-F443-A0F6-B196864F05F6}"/>
              </a:ext>
            </a:extLst>
          </p:cNvPr>
          <p:cNvSpPr/>
          <p:nvPr/>
        </p:nvSpPr>
        <p:spPr>
          <a:xfrm>
            <a:off x="7325863" y="1378311"/>
            <a:ext cx="4539196" cy="3046988"/>
          </a:xfrm>
          <a:prstGeom prst="rect">
            <a:avLst/>
          </a:prstGeom>
        </p:spPr>
        <p:txBody>
          <a:bodyPr wrap="square">
            <a:spAutoFit/>
          </a:bodyPr>
          <a:lstStyle/>
          <a:p>
            <a:r>
              <a:rPr lang="en-US" sz="1200" b="1" dirty="0">
                <a:ea typeface="Bangers" charset="0"/>
                <a:cs typeface="Bangers" charset="0"/>
              </a:rPr>
              <a:t>University of Pennsylvania/Universidad Peruana Cayetano Heredia</a:t>
            </a:r>
          </a:p>
          <a:p>
            <a:r>
              <a:rPr lang="en-US" sz="1200" dirty="0">
                <a:ea typeface="Bangers" charset="0"/>
                <a:cs typeface="Bangers" charset="0"/>
              </a:rPr>
              <a:t>Ricardo Castillo-</a:t>
            </a:r>
            <a:r>
              <a:rPr lang="en-US" sz="1200" dirty="0" err="1">
                <a:ea typeface="Bangers" charset="0"/>
                <a:cs typeface="Bangers" charset="0"/>
              </a:rPr>
              <a:t>Neyra</a:t>
            </a:r>
            <a:endParaRPr lang="en-US" sz="1200" dirty="0">
              <a:ea typeface="Bangers" charset="0"/>
              <a:cs typeface="Bangers" charset="0"/>
            </a:endParaRPr>
          </a:p>
          <a:p>
            <a:r>
              <a:rPr lang="en-US" sz="1200" dirty="0">
                <a:ea typeface="Bangers" charset="0"/>
                <a:cs typeface="Bangers" charset="0"/>
              </a:rPr>
              <a:t>Renzo Salazar Sanchez</a:t>
            </a:r>
          </a:p>
          <a:p>
            <a:r>
              <a:rPr lang="en-US" sz="1200" dirty="0">
                <a:cs typeface="Arial" panose="020B0604020202020204" pitchFamily="34" charset="0"/>
              </a:rPr>
              <a:t>Melina Vargas </a:t>
            </a:r>
            <a:r>
              <a:rPr lang="en-US" sz="1200" dirty="0" err="1">
                <a:cs typeface="Arial" panose="020B0604020202020204" pitchFamily="34" charset="0"/>
              </a:rPr>
              <a:t>Maquera</a:t>
            </a:r>
            <a:endParaRPr lang="en-US" sz="1200" baseline="30000" dirty="0">
              <a:cs typeface="Arial" panose="020B0604020202020204" pitchFamily="34" charset="0"/>
            </a:endParaRPr>
          </a:p>
          <a:p>
            <a:r>
              <a:rPr lang="en-US" sz="1200" dirty="0">
                <a:cs typeface="Arial" panose="020B0604020202020204" pitchFamily="34" charset="0"/>
              </a:rPr>
              <a:t>Claudia </a:t>
            </a:r>
            <a:r>
              <a:rPr lang="en-US" sz="1200" dirty="0" err="1">
                <a:cs typeface="Arial" panose="020B0604020202020204" pitchFamily="34" charset="0"/>
              </a:rPr>
              <a:t>Chipana</a:t>
            </a:r>
            <a:r>
              <a:rPr lang="en-US" sz="1200" dirty="0">
                <a:cs typeface="Arial" panose="020B0604020202020204" pitchFamily="34" charset="0"/>
              </a:rPr>
              <a:t> Ramos</a:t>
            </a:r>
          </a:p>
          <a:p>
            <a:endParaRPr lang="en-US" sz="1200" dirty="0">
              <a:cs typeface="Arial" panose="020B0604020202020204" pitchFamily="34" charset="0"/>
            </a:endParaRPr>
          </a:p>
          <a:p>
            <a:r>
              <a:rPr lang="en-GB" sz="1200" b="1" dirty="0" err="1"/>
              <a:t>Gerencia</a:t>
            </a:r>
            <a:r>
              <a:rPr lang="en-GB" sz="1200" b="1" dirty="0"/>
              <a:t> Regional de </a:t>
            </a:r>
            <a:r>
              <a:rPr lang="en-GB" sz="1200" b="1" dirty="0" err="1"/>
              <a:t>Salud</a:t>
            </a:r>
            <a:r>
              <a:rPr lang="en-GB" sz="1200" b="1" dirty="0"/>
              <a:t> de Arequipa</a:t>
            </a:r>
            <a:endParaRPr lang="en-US" sz="1200" b="1" dirty="0">
              <a:ea typeface="Bangers" charset="0"/>
              <a:cs typeface="Bangers" charset="0"/>
            </a:endParaRPr>
          </a:p>
          <a:p>
            <a:r>
              <a:rPr lang="en-US" sz="1200" dirty="0" err="1"/>
              <a:t>Ynes</a:t>
            </a:r>
            <a:r>
              <a:rPr lang="en-US" sz="1200" dirty="0"/>
              <a:t> Monroy</a:t>
            </a:r>
          </a:p>
          <a:p>
            <a:r>
              <a:rPr lang="en-US" sz="1200" dirty="0"/>
              <a:t>Edith </a:t>
            </a:r>
            <a:r>
              <a:rPr lang="en-US" sz="1200" dirty="0" err="1"/>
              <a:t>Zegarra</a:t>
            </a:r>
            <a:endParaRPr lang="en-US" sz="1200" dirty="0"/>
          </a:p>
          <a:p>
            <a:endParaRPr lang="en-US" sz="1200" dirty="0">
              <a:ea typeface="Bangers" charset="0"/>
              <a:cs typeface="Bangers" charset="0"/>
            </a:endParaRPr>
          </a:p>
          <a:p>
            <a:r>
              <a:rPr lang="en-US" sz="1200" b="1" dirty="0">
                <a:ea typeface="Bangers" charset="0"/>
                <a:cs typeface="Bangers" charset="0"/>
              </a:rPr>
              <a:t>ARTIC network</a:t>
            </a:r>
          </a:p>
          <a:p>
            <a:endParaRPr lang="en-US" sz="1200" dirty="0">
              <a:ea typeface="Bangers" charset="0"/>
              <a:cs typeface="Bangers" charset="0"/>
            </a:endParaRPr>
          </a:p>
          <a:p>
            <a:endParaRPr lang="en-US" sz="1200" b="1" dirty="0">
              <a:ea typeface="Bangers" charset="0"/>
              <a:cs typeface="Bangers" charset="0"/>
            </a:endParaRPr>
          </a:p>
          <a:p>
            <a:endParaRPr lang="en-US" sz="1200" b="1" dirty="0">
              <a:ea typeface="Bangers" charset="0"/>
              <a:cs typeface="Bangers" charset="0"/>
            </a:endParaRPr>
          </a:p>
          <a:p>
            <a:endParaRPr lang="en-US" sz="1200" b="1" dirty="0">
              <a:ea typeface="Bangers" charset="0"/>
              <a:cs typeface="Bangers" charset="0"/>
            </a:endParaRPr>
          </a:p>
          <a:p>
            <a:endParaRPr lang="en-US" sz="1200" dirty="0">
              <a:ea typeface="Sniglet" charset="0"/>
              <a:cs typeface="Sniglet" charset="0"/>
            </a:endParaRPr>
          </a:p>
        </p:txBody>
      </p:sp>
      <p:pic>
        <p:nvPicPr>
          <p:cNvPr id="13314" name="Picture 2" descr="Medical Research Council (MRC) – UKRI">
            <a:extLst>
              <a:ext uri="{FF2B5EF4-FFF2-40B4-BE49-F238E27FC236}">
                <a16:creationId xmlns:a16="http://schemas.microsoft.com/office/drawing/2014/main" id="{081D7C9F-68A4-8939-4B32-3DFA18B39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800" y="3820823"/>
            <a:ext cx="31242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064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WHO global genomic surveillance strategy for pathogens with pandemic and  epidemic potential 2022-2032">
            <a:extLst>
              <a:ext uri="{FF2B5EF4-FFF2-40B4-BE49-F238E27FC236}">
                <a16:creationId xmlns:a16="http://schemas.microsoft.com/office/drawing/2014/main" id="{267869E1-9611-71DC-61FD-38D876655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843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547495-D59D-A149-B657-228A0782507E}"/>
              </a:ext>
            </a:extLst>
          </p:cNvPr>
          <p:cNvSpPr>
            <a:spLocks noGrp="1"/>
          </p:cNvSpPr>
          <p:nvPr>
            <p:ph type="title"/>
          </p:nvPr>
        </p:nvSpPr>
        <p:spPr>
          <a:xfrm>
            <a:off x="2549236" y="533614"/>
            <a:ext cx="9210963" cy="888786"/>
          </a:xfrm>
        </p:spPr>
        <p:txBody>
          <a:bodyPr anchor="t">
            <a:normAutofit/>
          </a:bodyPr>
          <a:lstStyle/>
          <a:p>
            <a:r>
              <a:rPr lang="en-US" dirty="0"/>
              <a:t>How is it used?</a:t>
            </a:r>
          </a:p>
        </p:txBody>
      </p:sp>
      <p:graphicFrame>
        <p:nvGraphicFramePr>
          <p:cNvPr id="7" name="Content Placeholder 1">
            <a:extLst>
              <a:ext uri="{FF2B5EF4-FFF2-40B4-BE49-F238E27FC236}">
                <a16:creationId xmlns:a16="http://schemas.microsoft.com/office/drawing/2014/main" id="{13FAAAB1-2141-76E0-50A7-5959FC711551}"/>
              </a:ext>
            </a:extLst>
          </p:cNvPr>
          <p:cNvGraphicFramePr>
            <a:graphicFrameLocks noGrp="1"/>
          </p:cNvGraphicFramePr>
          <p:nvPr>
            <p:ph sz="quarter" idx="13"/>
            <p:extLst>
              <p:ext uri="{D42A27DB-BD31-4B8C-83A1-F6EECF244321}">
                <p14:modId xmlns:p14="http://schemas.microsoft.com/office/powerpoint/2010/main" val="1556055757"/>
              </p:ext>
            </p:extLst>
          </p:nvPr>
        </p:nvGraphicFramePr>
        <p:xfrm>
          <a:off x="182233" y="2174025"/>
          <a:ext cx="8323412" cy="3577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6" name="Picture 2" descr="female with blonde hair dna disease detective cartoon graphic">
            <a:extLst>
              <a:ext uri="{FF2B5EF4-FFF2-40B4-BE49-F238E27FC236}">
                <a16:creationId xmlns:a16="http://schemas.microsoft.com/office/drawing/2014/main" id="{B1592EBD-8DEC-C912-96E1-7C28D8AFEE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000" y="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235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CF0476-C496-2F47-81B4-1C11E4F193E8}"/>
              </a:ext>
            </a:extLst>
          </p:cNvPr>
          <p:cNvSpPr>
            <a:spLocks noGrp="1"/>
          </p:cNvSpPr>
          <p:nvPr>
            <p:ph type="title"/>
          </p:nvPr>
        </p:nvSpPr>
        <p:spPr>
          <a:xfrm>
            <a:off x="2549236" y="533614"/>
            <a:ext cx="9210963" cy="888786"/>
          </a:xfrm>
        </p:spPr>
        <p:txBody>
          <a:bodyPr anchor="t">
            <a:normAutofit/>
          </a:bodyPr>
          <a:lstStyle/>
          <a:p>
            <a:r>
              <a:rPr lang="en-US"/>
              <a:t>From Academic Luxury to Indispensable Tool</a:t>
            </a:r>
          </a:p>
        </p:txBody>
      </p:sp>
      <p:pic>
        <p:nvPicPr>
          <p:cNvPr id="6146" name="Picture 2" descr="COVID-19 variants">
            <a:extLst>
              <a:ext uri="{FF2B5EF4-FFF2-40B4-BE49-F238E27FC236}">
                <a16:creationId xmlns:a16="http://schemas.microsoft.com/office/drawing/2014/main" id="{185D31ED-AF62-4D82-D5A1-9EA1FFF474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7924" y="1627188"/>
            <a:ext cx="9450102" cy="4606925"/>
          </a:xfrm>
          <a:prstGeom prst="rect">
            <a:avLst/>
          </a:prstGeom>
          <a:solidFill>
            <a:srgbClr val="FFFFFF"/>
          </a:solidFill>
        </p:spPr>
      </p:pic>
      <p:sp>
        <p:nvSpPr>
          <p:cNvPr id="3" name="TextBox 2">
            <a:extLst>
              <a:ext uri="{FF2B5EF4-FFF2-40B4-BE49-F238E27FC236}">
                <a16:creationId xmlns:a16="http://schemas.microsoft.com/office/drawing/2014/main" id="{0B5F1618-98B8-3AFD-D9D4-4DC6151B9E8A}"/>
              </a:ext>
            </a:extLst>
          </p:cNvPr>
          <p:cNvSpPr txBox="1"/>
          <p:nvPr/>
        </p:nvSpPr>
        <p:spPr>
          <a:xfrm>
            <a:off x="10353724" y="6374369"/>
            <a:ext cx="1406475" cy="369332"/>
          </a:xfrm>
          <a:prstGeom prst="rect">
            <a:avLst/>
          </a:prstGeom>
          <a:noFill/>
        </p:spPr>
        <p:txBody>
          <a:bodyPr wrap="none" rtlCol="0">
            <a:spAutoFit/>
          </a:bodyPr>
          <a:lstStyle/>
          <a:p>
            <a:r>
              <a:rPr lang="en-US" dirty="0">
                <a:solidFill>
                  <a:srgbClr val="AAAAAA"/>
                </a:solidFill>
              </a:rPr>
              <a:t>Image: PAHO</a:t>
            </a:r>
          </a:p>
        </p:txBody>
      </p:sp>
    </p:spTree>
    <p:extLst>
      <p:ext uri="{BB962C8B-B14F-4D97-AF65-F5344CB8AC3E}">
        <p14:creationId xmlns:p14="http://schemas.microsoft.com/office/powerpoint/2010/main" val="300154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itle 3">
            <a:extLst>
              <a:ext uri="{FF2B5EF4-FFF2-40B4-BE49-F238E27FC236}">
                <a16:creationId xmlns:a16="http://schemas.microsoft.com/office/drawing/2014/main" id="{08041FCA-1126-5026-195F-0A2D2A7ED46E}"/>
              </a:ext>
            </a:extLst>
          </p:cNvPr>
          <p:cNvSpPr>
            <a:spLocks noGrp="1"/>
          </p:cNvSpPr>
          <p:nvPr>
            <p:ph type="title"/>
          </p:nvPr>
        </p:nvSpPr>
        <p:spPr>
          <a:xfrm>
            <a:off x="2549236" y="533614"/>
            <a:ext cx="9210963" cy="888786"/>
          </a:xfrm>
        </p:spPr>
        <p:txBody>
          <a:bodyPr/>
          <a:lstStyle/>
          <a:p>
            <a:r>
              <a:rPr lang="en-US" dirty="0"/>
              <a:t>Neglected tropical diseases</a:t>
            </a:r>
          </a:p>
        </p:txBody>
      </p:sp>
      <p:pic>
        <p:nvPicPr>
          <p:cNvPr id="8196" name="Picture 4" descr="Michael Jackson | Historical Photos - Michael on the set of music video &quot;Earth  Song&quot; in Los Angeles, 1996. | Facebook">
            <a:extLst>
              <a:ext uri="{FF2B5EF4-FFF2-40B4-BE49-F238E27FC236}">
                <a16:creationId xmlns:a16="http://schemas.microsoft.com/office/drawing/2014/main" id="{EF938E49-70FE-9E0D-ED56-AEF696A55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33" y="1462467"/>
            <a:ext cx="3439584" cy="5168774"/>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a:extLst>
              <a:ext uri="{FF2B5EF4-FFF2-40B4-BE49-F238E27FC236}">
                <a16:creationId xmlns:a16="http://schemas.microsoft.com/office/drawing/2014/main" id="{6BBAA7BB-F038-9271-98AD-14FF42422909}"/>
              </a:ext>
            </a:extLst>
          </p:cNvPr>
          <p:cNvSpPr/>
          <p:nvPr/>
        </p:nvSpPr>
        <p:spPr>
          <a:xfrm>
            <a:off x="4267201" y="1422400"/>
            <a:ext cx="3505200" cy="2277533"/>
          </a:xfrm>
          <a:prstGeom prst="wedgeEllipseCallout">
            <a:avLst>
              <a:gd name="adj1" fmla="val -90726"/>
              <a:gd name="adj2" fmla="val 352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ysClr val="windowText" lastClr="000000"/>
                  </a:solidFill>
                </a:ln>
                <a:solidFill>
                  <a:schemeClr val="tx2"/>
                </a:solidFill>
              </a:rPr>
              <a:t>What about us?</a:t>
            </a:r>
          </a:p>
        </p:txBody>
      </p:sp>
      <p:sp>
        <p:nvSpPr>
          <p:cNvPr id="4" name="Rectangle 3">
            <a:extLst>
              <a:ext uri="{FF2B5EF4-FFF2-40B4-BE49-F238E27FC236}">
                <a16:creationId xmlns:a16="http://schemas.microsoft.com/office/drawing/2014/main" id="{9BC161FF-B3BC-D516-7B86-060D07D382FB}"/>
              </a:ext>
            </a:extLst>
          </p:cNvPr>
          <p:cNvSpPr/>
          <p:nvPr/>
        </p:nvSpPr>
        <p:spPr>
          <a:xfrm>
            <a:off x="4267201" y="4261787"/>
            <a:ext cx="7758966" cy="954107"/>
          </a:xfrm>
          <a:prstGeom prst="rect">
            <a:avLst/>
          </a:prstGeom>
        </p:spPr>
        <p:txBody>
          <a:bodyPr wrap="square">
            <a:spAutoFit/>
          </a:bodyPr>
          <a:lstStyle/>
          <a:p>
            <a:r>
              <a:rPr lang="en-GB" sz="2800" b="0" i="0" dirty="0">
                <a:solidFill>
                  <a:srgbClr val="0F0F0F"/>
                </a:solidFill>
                <a:effectLst/>
                <a:latin typeface="GuardianTextEgyptian"/>
              </a:rPr>
              <a:t>“indiscriminate weapons of mass destruction in slow motion”</a:t>
            </a:r>
            <a:endParaRPr lang="en-US" sz="2800" dirty="0">
              <a:solidFill>
                <a:srgbClr val="0F0F0F"/>
              </a:solidFill>
            </a:endParaRPr>
          </a:p>
        </p:txBody>
      </p:sp>
      <p:sp>
        <p:nvSpPr>
          <p:cNvPr id="6" name="TextBox 5">
            <a:extLst>
              <a:ext uri="{FF2B5EF4-FFF2-40B4-BE49-F238E27FC236}">
                <a16:creationId xmlns:a16="http://schemas.microsoft.com/office/drawing/2014/main" id="{8E79135A-99C3-4CBE-3114-F50225802D24}"/>
              </a:ext>
            </a:extLst>
          </p:cNvPr>
          <p:cNvSpPr txBox="1"/>
          <p:nvPr/>
        </p:nvSpPr>
        <p:spPr>
          <a:xfrm>
            <a:off x="5235270" y="5215894"/>
            <a:ext cx="6098874" cy="646331"/>
          </a:xfrm>
          <a:prstGeom prst="rect">
            <a:avLst/>
          </a:prstGeom>
          <a:noFill/>
        </p:spPr>
        <p:txBody>
          <a:bodyPr wrap="square">
            <a:spAutoFit/>
          </a:bodyPr>
          <a:lstStyle/>
          <a:p>
            <a:r>
              <a:rPr lang="en-GB" b="0" i="0" dirty="0">
                <a:solidFill>
                  <a:srgbClr val="AAAAAA"/>
                </a:solidFill>
                <a:effectLst/>
                <a:latin typeface="Google Sans"/>
              </a:rPr>
              <a:t>Picado &amp; </a:t>
            </a:r>
            <a:r>
              <a:rPr lang="en-GB" b="0" i="0" dirty="0" err="1">
                <a:solidFill>
                  <a:srgbClr val="AAAAAA"/>
                </a:solidFill>
                <a:effectLst/>
                <a:latin typeface="Google Sans"/>
              </a:rPr>
              <a:t>Amuasi</a:t>
            </a:r>
            <a:r>
              <a:rPr lang="en-GB" b="0" i="0" dirty="0">
                <a:solidFill>
                  <a:srgbClr val="AAAAAA"/>
                </a:solidFill>
                <a:effectLst/>
                <a:latin typeface="Google Sans"/>
              </a:rPr>
              <a:t>,. (2021) ‘</a:t>
            </a:r>
            <a:r>
              <a:rPr lang="en-GB" b="0" i="0" dirty="0">
                <a:solidFill>
                  <a:srgbClr val="AAAAAA"/>
                </a:solidFill>
                <a:effectLst/>
                <a:latin typeface="GH Guardian Headline"/>
              </a:rPr>
              <a:t>Neglected tropical diseases are the landmines of global health’, Guardian</a:t>
            </a:r>
            <a:r>
              <a:rPr lang="en-GB" b="0" i="0" dirty="0">
                <a:solidFill>
                  <a:srgbClr val="AAAAAA"/>
                </a:solidFill>
                <a:effectLst/>
                <a:latin typeface="Google Sans"/>
              </a:rPr>
              <a:t>, </a:t>
            </a:r>
            <a:r>
              <a:rPr lang="en-GB" b="0" i="0" u="sng" dirty="0">
                <a:solidFill>
                  <a:srgbClr val="AAAAAA"/>
                </a:solidFill>
                <a:effectLst/>
                <a:latin typeface="GuardianTextSans"/>
              </a:rPr>
              <a:t>Wed 14 Apr 2021</a:t>
            </a:r>
            <a:endParaRPr lang="en-US" dirty="0">
              <a:solidFill>
                <a:srgbClr val="AAAAAA"/>
              </a:solidFill>
            </a:endParaRPr>
          </a:p>
        </p:txBody>
      </p:sp>
    </p:spTree>
    <p:extLst>
      <p:ext uri="{BB962C8B-B14F-4D97-AF65-F5344CB8AC3E}">
        <p14:creationId xmlns:p14="http://schemas.microsoft.com/office/powerpoint/2010/main" val="1117308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PDF) ONE HEALTH Endemic zoonoses in the tropics: a public health problem  hiding in plain sight">
            <a:extLst>
              <a:ext uri="{FF2B5EF4-FFF2-40B4-BE49-F238E27FC236}">
                <a16:creationId xmlns:a16="http://schemas.microsoft.com/office/drawing/2014/main" id="{175FE4BC-54F4-7C4D-2AE8-2D4622D0D3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89" r="3501" b="68976"/>
          <a:stretch/>
        </p:blipFill>
        <p:spPr bwMode="auto">
          <a:xfrm>
            <a:off x="258793" y="2260119"/>
            <a:ext cx="5382883" cy="1290261"/>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a:extLst>
              <a:ext uri="{FF2B5EF4-FFF2-40B4-BE49-F238E27FC236}">
                <a16:creationId xmlns:a16="http://schemas.microsoft.com/office/drawing/2014/main" id="{34B5BF3F-6792-5D92-9202-81FB628B05FC}"/>
              </a:ext>
            </a:extLst>
          </p:cNvPr>
          <p:cNvSpPr>
            <a:spLocks noGrp="1"/>
          </p:cNvSpPr>
          <p:nvPr>
            <p:ph type="title"/>
          </p:nvPr>
        </p:nvSpPr>
        <p:spPr/>
        <p:txBody>
          <a:bodyPr/>
          <a:lstStyle/>
          <a:p>
            <a:r>
              <a:rPr lang="en-US" dirty="0"/>
              <a:t>Repurposing genomic surveillance capacity</a:t>
            </a:r>
          </a:p>
        </p:txBody>
      </p:sp>
      <p:pic>
        <p:nvPicPr>
          <p:cNvPr id="23" name="Picture 2" descr="low hanging fruit on a trreedigital art">
            <a:extLst>
              <a:ext uri="{FF2B5EF4-FFF2-40B4-BE49-F238E27FC236}">
                <a16:creationId xmlns:a16="http://schemas.microsoft.com/office/drawing/2014/main" id="{28ADB49F-C2B2-1737-1D91-9623A55D46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3555" y="1846053"/>
            <a:ext cx="4478333" cy="4478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7948618-EBC7-A7B5-FF3C-1AAD4752C805}"/>
              </a:ext>
            </a:extLst>
          </p:cNvPr>
          <p:cNvSpPr txBox="1"/>
          <p:nvPr/>
        </p:nvSpPr>
        <p:spPr>
          <a:xfrm>
            <a:off x="1386376" y="3365715"/>
            <a:ext cx="3127716" cy="369332"/>
          </a:xfrm>
          <a:prstGeom prst="rect">
            <a:avLst/>
          </a:prstGeom>
          <a:noFill/>
        </p:spPr>
        <p:txBody>
          <a:bodyPr wrap="none" rtlCol="0">
            <a:spAutoFit/>
          </a:bodyPr>
          <a:lstStyle/>
          <a:p>
            <a:r>
              <a:rPr lang="en-US" dirty="0">
                <a:solidFill>
                  <a:srgbClr val="AAAAAA"/>
                </a:solidFill>
              </a:rPr>
              <a:t>Halliday et al (2015), </a:t>
            </a:r>
            <a:r>
              <a:rPr lang="en-US" dirty="0" err="1">
                <a:solidFill>
                  <a:srgbClr val="AAAAAA"/>
                </a:solidFill>
              </a:rPr>
              <a:t>VetRecord</a:t>
            </a:r>
            <a:endParaRPr lang="en-US" dirty="0">
              <a:solidFill>
                <a:srgbClr val="AAAAAA"/>
              </a:solidFill>
            </a:endParaRPr>
          </a:p>
        </p:txBody>
      </p:sp>
      <p:pic>
        <p:nvPicPr>
          <p:cNvPr id="9218" name="Picture 2" descr="image">
            <a:extLst>
              <a:ext uri="{FF2B5EF4-FFF2-40B4-BE49-F238E27FC236}">
                <a16:creationId xmlns:a16="http://schemas.microsoft.com/office/drawing/2014/main" id="{A3D0CEFA-372A-B5F5-281E-90D237266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5103" y="3783112"/>
            <a:ext cx="3175000" cy="227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057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
        <p:cNvGrpSpPr/>
        <p:nvPr/>
      </p:nvGrpSpPr>
      <p:grpSpPr>
        <a:xfrm>
          <a:off x="0" y="0"/>
          <a:ext cx="0" cy="0"/>
          <a:chOff x="0" y="0"/>
          <a:chExt cx="0" cy="0"/>
        </a:xfrm>
      </p:grpSpPr>
      <p:sp>
        <p:nvSpPr>
          <p:cNvPr id="12299" name="Title 1">
            <a:extLst>
              <a:ext uri="{FF2B5EF4-FFF2-40B4-BE49-F238E27FC236}">
                <a16:creationId xmlns:a16="http://schemas.microsoft.com/office/drawing/2014/main" id="{9157FACC-AD26-0F0C-BDAA-9E1A93E52A9E}"/>
              </a:ext>
            </a:extLst>
          </p:cNvPr>
          <p:cNvSpPr>
            <a:spLocks noGrp="1"/>
          </p:cNvSpPr>
          <p:nvPr>
            <p:ph type="title"/>
          </p:nvPr>
        </p:nvSpPr>
        <p:spPr>
          <a:xfrm>
            <a:off x="741680" y="2123676"/>
            <a:ext cx="4027169" cy="1600200"/>
          </a:xfrm>
          <a:solidFill>
            <a:schemeClr val="bg1">
              <a:alpha val="65000"/>
            </a:schemeClr>
          </a:solidFill>
        </p:spPr>
        <p:txBody>
          <a:bodyPr>
            <a:normAutofit/>
          </a:bodyPr>
          <a:lstStyle/>
          <a:p>
            <a:r>
              <a:rPr lang="en-US" sz="6600" dirty="0">
                <a:solidFill>
                  <a:schemeClr val="tx1"/>
                </a:solidFill>
              </a:rPr>
              <a:t>Rabies</a:t>
            </a:r>
          </a:p>
        </p:txBody>
      </p:sp>
    </p:spTree>
    <p:extLst>
      <p:ext uri="{BB962C8B-B14F-4D97-AF65-F5344CB8AC3E}">
        <p14:creationId xmlns:p14="http://schemas.microsoft.com/office/powerpoint/2010/main" val="247630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994B-B15D-7949-B070-FCC2FBFF6857}"/>
              </a:ext>
            </a:extLst>
          </p:cNvPr>
          <p:cNvSpPr>
            <a:spLocks noGrp="1"/>
          </p:cNvSpPr>
          <p:nvPr>
            <p:ph type="title"/>
          </p:nvPr>
        </p:nvSpPr>
        <p:spPr/>
        <p:txBody>
          <a:bodyPr>
            <a:normAutofit/>
          </a:bodyPr>
          <a:lstStyle/>
          <a:p>
            <a:r>
              <a:rPr lang="en-GB" dirty="0">
                <a:solidFill>
                  <a:prstClr val="black"/>
                </a:solidFill>
              </a:rPr>
              <a:t>The road to elimination: how genomics can help</a:t>
            </a:r>
            <a:endParaRPr lang="en-US" dirty="0"/>
          </a:p>
        </p:txBody>
      </p:sp>
      <p:pic>
        <p:nvPicPr>
          <p:cNvPr id="5" name="Picture 4">
            <a:extLst>
              <a:ext uri="{FF2B5EF4-FFF2-40B4-BE49-F238E27FC236}">
                <a16:creationId xmlns:a16="http://schemas.microsoft.com/office/drawing/2014/main" id="{B7B3E740-0A44-7346-BCC6-E76849476E91}"/>
              </a:ext>
            </a:extLst>
          </p:cNvPr>
          <p:cNvPicPr>
            <a:picLocks noChangeAspect="1"/>
          </p:cNvPicPr>
          <p:nvPr/>
        </p:nvPicPr>
        <p:blipFill>
          <a:blip r:embed="rId3"/>
          <a:stretch>
            <a:fillRect/>
          </a:stretch>
        </p:blipFill>
        <p:spPr>
          <a:xfrm>
            <a:off x="0" y="1422400"/>
            <a:ext cx="4048719" cy="5412233"/>
          </a:xfrm>
          <a:prstGeom prst="rect">
            <a:avLst/>
          </a:prstGeom>
        </p:spPr>
      </p:pic>
      <p:pic>
        <p:nvPicPr>
          <p:cNvPr id="4" name="Picture 4" descr="Zero human deaths from dog-mediated rabies by... | Gates Open Research">
            <a:extLst>
              <a:ext uri="{FF2B5EF4-FFF2-40B4-BE49-F238E27FC236}">
                <a16:creationId xmlns:a16="http://schemas.microsoft.com/office/drawing/2014/main" id="{4380FA3E-13C4-C54C-A7DA-8D656DDE17A9}"/>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tretch>
            <a:fillRect/>
          </a:stretch>
        </p:blipFill>
        <p:spPr bwMode="auto">
          <a:xfrm>
            <a:off x="2184998" y="1578650"/>
            <a:ext cx="9626128" cy="4331758"/>
          </a:xfrm>
          <a:prstGeom prst="rect">
            <a:avLst/>
          </a:prstGeom>
          <a:noFill/>
        </p:spPr>
      </p:pic>
      <p:sp>
        <p:nvSpPr>
          <p:cNvPr id="20" name="Content Placeholder 2">
            <a:extLst>
              <a:ext uri="{FF2B5EF4-FFF2-40B4-BE49-F238E27FC236}">
                <a16:creationId xmlns:a16="http://schemas.microsoft.com/office/drawing/2014/main" id="{58B58F93-B3E8-CE45-A835-D41946833B70}"/>
              </a:ext>
            </a:extLst>
          </p:cNvPr>
          <p:cNvSpPr txBox="1">
            <a:spLocks/>
          </p:cNvSpPr>
          <p:nvPr/>
        </p:nvSpPr>
        <p:spPr>
          <a:xfrm>
            <a:off x="1840816" y="4577345"/>
            <a:ext cx="10515600" cy="2027740"/>
          </a:xfrm>
          <a:prstGeom prst="rect">
            <a:avLst/>
          </a:prstGeom>
          <a:solidFill>
            <a:srgbClr val="FFFFFF">
              <a:alpha val="85809"/>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prstClr val="black"/>
                </a:solidFill>
                <a:latin typeface="Arial" panose="020B0604020202020204" pitchFamily="34" charset="0"/>
                <a:cs typeface="Arial" panose="020B0604020202020204" pitchFamily="34" charset="0"/>
              </a:rPr>
              <a:t>Understanding processes critical to persistence</a:t>
            </a:r>
          </a:p>
          <a:p>
            <a:pPr lvl="1"/>
            <a:r>
              <a:rPr lang="en-US" sz="1600" dirty="0">
                <a:solidFill>
                  <a:prstClr val="black"/>
                </a:solidFill>
                <a:latin typeface="Arial" panose="020B0604020202020204" pitchFamily="34" charset="0"/>
                <a:cs typeface="Arial" panose="020B0604020202020204" pitchFamily="34" charset="0"/>
              </a:rPr>
              <a:t>Track lineage dynamics as rabies is controlled</a:t>
            </a:r>
          </a:p>
          <a:p>
            <a:r>
              <a:rPr lang="en-US" sz="2000" dirty="0">
                <a:solidFill>
                  <a:prstClr val="black"/>
                </a:solidFill>
                <a:latin typeface="Arial" panose="020B0604020202020204" pitchFamily="34" charset="0"/>
                <a:cs typeface="Arial" panose="020B0604020202020204" pitchFamily="34" charset="0"/>
              </a:rPr>
              <a:t>Discriminate host variants </a:t>
            </a:r>
          </a:p>
          <a:p>
            <a:r>
              <a:rPr lang="en-US" sz="2000" dirty="0">
                <a:solidFill>
                  <a:prstClr val="black"/>
                </a:solidFill>
                <a:latin typeface="Arial" panose="020B0604020202020204" pitchFamily="34" charset="0"/>
                <a:cs typeface="Arial" panose="020B0604020202020204" pitchFamily="34" charset="0"/>
              </a:rPr>
              <a:t>Cryptic transmission or incursions</a:t>
            </a:r>
          </a:p>
          <a:p>
            <a:r>
              <a:rPr lang="en-US" sz="2000" dirty="0">
                <a:latin typeface="Arial" panose="020B0604020202020204" pitchFamily="34" charset="0"/>
                <a:cs typeface="Arial" panose="020B0604020202020204" pitchFamily="34" charset="0"/>
              </a:rPr>
              <a:t>Verify freedom from dog-mediated rabies</a:t>
            </a:r>
          </a:p>
          <a:p>
            <a:endParaRPr lang="en-US" sz="2000" dirty="0">
              <a:solidFill>
                <a:prstClr val="black"/>
              </a:solidFill>
              <a:latin typeface="Arial" panose="020B0604020202020204" pitchFamily="34" charset="0"/>
              <a:cs typeface="Arial" panose="020B0604020202020204" pitchFamily="34" charset="0"/>
            </a:endParaRPr>
          </a:p>
          <a:p>
            <a:endParaRPr lang="en-US" sz="2000" dirty="0">
              <a:solidFill>
                <a:prstClr val="black"/>
              </a:solidFill>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07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3" presetClass="exit" presetSubtype="10" fill="hold" nodeType="withEffect">
                                  <p:stCondLst>
                                    <p:cond delay="0"/>
                                  </p:stCondLst>
                                  <p:childTnLst>
                                    <p:animEffect transition="out" filter="blinds(horizontal)">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linds(horizontal)">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G_template" id="{85573756-4D22-C24E-8AFE-DFD36DE1987F}" vid="{1CA826F4-C7C6-D145-B370-926C8D7A19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TotalTime>
  <Words>1083</Words>
  <Application>Microsoft Macintosh PowerPoint</Application>
  <PresentationFormat>Widescreen</PresentationFormat>
  <Paragraphs>237</Paragraphs>
  <Slides>21</Slides>
  <Notes>14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Bangers</vt:lpstr>
      <vt:lpstr>Calibri</vt:lpstr>
      <vt:lpstr>Calibri Light</vt:lpstr>
      <vt:lpstr>Cambria</vt:lpstr>
      <vt:lpstr>GH Guardian Headline</vt:lpstr>
      <vt:lpstr>Google Sans</vt:lpstr>
      <vt:lpstr>GuardianTextEgyptian</vt:lpstr>
      <vt:lpstr>GuardianTextSans</vt:lpstr>
      <vt:lpstr>Sniglet</vt:lpstr>
      <vt:lpstr>Office Theme</vt:lpstr>
      <vt:lpstr>Rabies Accessible Genomic Epidemiology (RAGE)</vt:lpstr>
      <vt:lpstr>What is genomic surveillance?</vt:lpstr>
      <vt:lpstr>PowerPoint Presentation</vt:lpstr>
      <vt:lpstr>How is it used?</vt:lpstr>
      <vt:lpstr>From Academic Luxury to Indispensable Tool</vt:lpstr>
      <vt:lpstr>Neglected tropical diseases</vt:lpstr>
      <vt:lpstr>Repurposing genomic surveillance capacity</vt:lpstr>
      <vt:lpstr>Rabies</vt:lpstr>
      <vt:lpstr>The road to elimination: how genomics can help</vt:lpstr>
      <vt:lpstr>PowerPoint Presentation</vt:lpstr>
      <vt:lpstr>Implementation</vt:lpstr>
      <vt:lpstr>Sequencing rabies virus in practice</vt:lpstr>
      <vt:lpstr>In-country capacity</vt:lpstr>
      <vt:lpstr>Real insights</vt:lpstr>
      <vt:lpstr>PowerPoint Presentation</vt:lpstr>
      <vt:lpstr>Genomic insights</vt:lpstr>
      <vt:lpstr>Rabies re-emergence</vt:lpstr>
      <vt:lpstr>Rabies MAD DOG: Method for Assignment, Definition and Designation Of Global lineages</vt:lpstr>
      <vt:lpstr>Lineage dynamics in Serengeti District</vt:lpstr>
      <vt:lpstr>Summary</vt:lpstr>
      <vt:lpstr>Acknowledgements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 Accessible Genomic Epidemiology (RAGE)</dc:title>
  <dc:subject/>
  <dc:creator>Kirstyn Brunker</dc:creator>
  <cp:keywords/>
  <dc:description/>
  <cp:lastModifiedBy>Kirstyn Brunker</cp:lastModifiedBy>
  <cp:revision>32</cp:revision>
  <dcterms:created xsi:type="dcterms:W3CDTF">2023-06-25T20:35:11Z</dcterms:created>
  <dcterms:modified xsi:type="dcterms:W3CDTF">2024-02-05T10:08:22Z</dcterms:modified>
  <cp:category/>
</cp:coreProperties>
</file>